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656" r:id="rId3"/>
    <p:sldMasterId id="2147483659" r:id="rId4"/>
  </p:sldMasterIdLst>
  <p:notesMasterIdLst>
    <p:notesMasterId r:id="rId55"/>
  </p:notesMasterIdLst>
  <p:handoutMasterIdLst>
    <p:handoutMasterId r:id="rId56"/>
  </p:handoutMasterIdLst>
  <p:sldIdLst>
    <p:sldId id="546" r:id="rId5"/>
    <p:sldId id="535" r:id="rId6"/>
    <p:sldId id="536" r:id="rId7"/>
    <p:sldId id="537" r:id="rId8"/>
    <p:sldId id="497" r:id="rId9"/>
    <p:sldId id="538" r:id="rId10"/>
    <p:sldId id="539" r:id="rId11"/>
    <p:sldId id="540" r:id="rId12"/>
    <p:sldId id="508" r:id="rId13"/>
    <p:sldId id="509" r:id="rId14"/>
    <p:sldId id="541" r:id="rId15"/>
    <p:sldId id="542" r:id="rId16"/>
    <p:sldId id="543" r:id="rId17"/>
    <p:sldId id="533" r:id="rId18"/>
    <p:sldId id="544" r:id="rId19"/>
    <p:sldId id="547" r:id="rId20"/>
    <p:sldId id="568" r:id="rId21"/>
    <p:sldId id="513" r:id="rId22"/>
    <p:sldId id="466" r:id="rId23"/>
    <p:sldId id="467" r:id="rId24"/>
    <p:sldId id="468" r:id="rId25"/>
    <p:sldId id="572" r:id="rId26"/>
    <p:sldId id="571" r:id="rId27"/>
    <p:sldId id="534" r:id="rId28"/>
    <p:sldId id="573" r:id="rId29"/>
    <p:sldId id="574" r:id="rId30"/>
    <p:sldId id="475" r:id="rId31"/>
    <p:sldId id="444" r:id="rId32"/>
    <p:sldId id="450" r:id="rId33"/>
    <p:sldId id="548" r:id="rId34"/>
    <p:sldId id="549" r:id="rId35"/>
    <p:sldId id="550" r:id="rId36"/>
    <p:sldId id="551" r:id="rId37"/>
    <p:sldId id="552" r:id="rId38"/>
    <p:sldId id="567" r:id="rId39"/>
    <p:sldId id="553" r:id="rId40"/>
    <p:sldId id="554" r:id="rId41"/>
    <p:sldId id="565" r:id="rId42"/>
    <p:sldId id="566" r:id="rId43"/>
    <p:sldId id="555" r:id="rId44"/>
    <p:sldId id="556" r:id="rId45"/>
    <p:sldId id="557" r:id="rId46"/>
    <p:sldId id="576" r:id="rId47"/>
    <p:sldId id="560" r:id="rId48"/>
    <p:sldId id="561" r:id="rId49"/>
    <p:sldId id="577" r:id="rId50"/>
    <p:sldId id="575" r:id="rId51"/>
    <p:sldId id="563" r:id="rId52"/>
    <p:sldId id="564" r:id="rId53"/>
    <p:sldId id="528" r:id="rId54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F65"/>
    <a:srgbClr val="6894B9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5" autoAdjust="0"/>
    <p:restoredTop sz="84310" autoAdjust="0"/>
  </p:normalViewPr>
  <p:slideViewPr>
    <p:cSldViewPr>
      <p:cViewPr varScale="1">
        <p:scale>
          <a:sx n="57" d="100"/>
          <a:sy n="57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71422598491698E-2"/>
          <c:y val="5.0461318660183899E-2"/>
          <c:w val="0.726574259039662"/>
          <c:h val="0.82527990328740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Attractive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Sheet1!$C$12:$D$12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Sheet1!$C$13:$D$13</c:f>
              <c:numCache>
                <c:formatCode>General</c:formatCode>
                <c:ptCount val="2"/>
                <c:pt idx="0">
                  <c:v>5.21</c:v>
                </c:pt>
                <c:pt idx="1">
                  <c:v>5.39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FF6-B5DC-F346D4B37B18}"/>
            </c:ext>
          </c:extLst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Unattractive</c:v>
                </c:pt>
              </c:strCache>
            </c:strRef>
          </c:tx>
          <c:spPr>
            <a:solidFill>
              <a:srgbClr val="9EC168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Sheet1!$C$12:$D$12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Sheet1!$C$14:$D$14</c:f>
              <c:numCache>
                <c:formatCode>General</c:formatCode>
                <c:ptCount val="2"/>
                <c:pt idx="0">
                  <c:v>5.35</c:v>
                </c:pt>
                <c:pt idx="1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FF6-B5DC-F346D4B37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056896"/>
        <c:axId val="167058432"/>
      </c:barChart>
      <c:catAx>
        <c:axId val="16705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058432"/>
        <c:crosses val="autoZero"/>
        <c:auto val="1"/>
        <c:lblAlgn val="ctr"/>
        <c:lblOffset val="100"/>
        <c:noMultiLvlLbl val="0"/>
      </c:catAx>
      <c:valAx>
        <c:axId val="16705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894B9"/>
                </a:solidFill>
              </a:defRPr>
            </a:pPr>
            <a:endParaRPr lang="en-SE"/>
          </a:p>
        </c:txPr>
        <c:crossAx val="1670568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556131905312802"/>
          <c:y val="0.25534616096366503"/>
          <c:w val="0.171692307692308"/>
          <c:h val="0.24589017088683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S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6BF75A-982F-4645-BB8E-771D7A58B9B6}" type="doc">
      <dgm:prSet loTypeId="urn:microsoft.com/office/officeart/2005/8/layout/cycle4" loCatId="cycle" qsTypeId="urn:microsoft.com/office/officeart/2005/8/quickstyle/3d9" qsCatId="3D" csTypeId="urn:microsoft.com/office/officeart/2005/8/colors/colorful1" csCatId="colorful" phldr="1"/>
      <dgm:spPr/>
    </dgm:pt>
    <dgm:pt modelId="{68FD5CE5-0DDF-4ED9-96AA-C9A547CF4BC2}">
      <dgm:prSet phldrT="[Tekst]" custT="1"/>
      <dgm:spPr>
        <a:solidFill>
          <a:srgbClr val="C00000"/>
        </a:solidFill>
      </dgm:spPr>
      <dgm:t>
        <a:bodyPr/>
        <a:lstStyle/>
        <a:p>
          <a:r>
            <a:rPr lang="sv-SE" sz="2400" noProof="0" dirty="0"/>
            <a:t>Erfarenhet</a:t>
          </a:r>
        </a:p>
      </dgm:t>
    </dgm:pt>
    <dgm:pt modelId="{97060B90-EF64-48EC-9683-BCAED844154F}" type="parTrans" cxnId="{9DE52F78-A81F-47E9-B002-7FE3F71374D8}">
      <dgm:prSet/>
      <dgm:spPr/>
      <dgm:t>
        <a:bodyPr/>
        <a:lstStyle/>
        <a:p>
          <a:endParaRPr lang="en-US"/>
        </a:p>
      </dgm:t>
    </dgm:pt>
    <dgm:pt modelId="{76DDE8B3-9A7B-4043-B023-FBA7ED7F8801}" type="sibTrans" cxnId="{9DE52F78-A81F-47E9-B002-7FE3F71374D8}">
      <dgm:prSet/>
      <dgm:spPr/>
      <dgm:t>
        <a:bodyPr/>
        <a:lstStyle/>
        <a:p>
          <a:endParaRPr lang="en-US"/>
        </a:p>
      </dgm:t>
    </dgm:pt>
    <dgm:pt modelId="{34E0CFDD-E077-46BB-B333-2A21635D67B1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sv-SE" sz="2400" noProof="0" dirty="0"/>
            <a:t>Begåvning</a:t>
          </a:r>
        </a:p>
      </dgm:t>
    </dgm:pt>
    <dgm:pt modelId="{CC5B4217-CB9E-4CCA-B695-EB5E54769628}" type="parTrans" cxnId="{51B3ED8F-58B5-41FE-969B-DA0EE46A86B6}">
      <dgm:prSet/>
      <dgm:spPr/>
      <dgm:t>
        <a:bodyPr/>
        <a:lstStyle/>
        <a:p>
          <a:endParaRPr lang="en-US"/>
        </a:p>
      </dgm:t>
    </dgm:pt>
    <dgm:pt modelId="{761A4F20-F027-4F00-9BDD-232CF5133D6F}" type="sibTrans" cxnId="{51B3ED8F-58B5-41FE-969B-DA0EE46A86B6}">
      <dgm:prSet/>
      <dgm:spPr/>
      <dgm:t>
        <a:bodyPr/>
        <a:lstStyle/>
        <a:p>
          <a:endParaRPr lang="en-US"/>
        </a:p>
      </dgm:t>
    </dgm:pt>
    <dgm:pt modelId="{545BF8A2-489E-49FE-822E-E4DA2D4CC8E6}">
      <dgm:prSet phldrT="[Tekst]" custT="1"/>
      <dgm:spPr>
        <a:solidFill>
          <a:srgbClr val="FFCC00"/>
        </a:solidFill>
      </dgm:spPr>
      <dgm:t>
        <a:bodyPr/>
        <a:lstStyle/>
        <a:p>
          <a:pPr marL="0" indent="0">
            <a:tabLst/>
          </a:pPr>
          <a:r>
            <a:rPr lang="sv-SE" sz="2400" b="0" noProof="0" dirty="0"/>
            <a:t>Personlighet</a:t>
          </a:r>
          <a:endParaRPr lang="sv-SE" sz="2400" b="1" noProof="0" dirty="0"/>
        </a:p>
      </dgm:t>
    </dgm:pt>
    <dgm:pt modelId="{9F45C9F4-3725-4CED-A959-3A4E94FBDE0F}" type="parTrans" cxnId="{48959C06-29A2-4072-974C-399FAA1E5EF8}">
      <dgm:prSet/>
      <dgm:spPr/>
      <dgm:t>
        <a:bodyPr/>
        <a:lstStyle/>
        <a:p>
          <a:endParaRPr lang="en-US"/>
        </a:p>
      </dgm:t>
    </dgm:pt>
    <dgm:pt modelId="{C102229B-0C01-4426-BC73-703609514502}" type="sibTrans" cxnId="{48959C06-29A2-4072-974C-399FAA1E5EF8}">
      <dgm:prSet/>
      <dgm:spPr/>
      <dgm:t>
        <a:bodyPr/>
        <a:lstStyle/>
        <a:p>
          <a:endParaRPr lang="en-US"/>
        </a:p>
      </dgm:t>
    </dgm:pt>
    <dgm:pt modelId="{49CD950A-4089-4767-907D-8779640FCD4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400" noProof="0" dirty="0"/>
            <a:t>Motivation</a:t>
          </a:r>
        </a:p>
      </dgm:t>
    </dgm:pt>
    <dgm:pt modelId="{E4906C1D-0102-4747-9A88-A698A61AF463}" type="parTrans" cxnId="{E797C018-5F3E-4E03-842A-33EDDD68B98C}">
      <dgm:prSet/>
      <dgm:spPr/>
      <dgm:t>
        <a:bodyPr/>
        <a:lstStyle/>
        <a:p>
          <a:endParaRPr lang="en-US"/>
        </a:p>
      </dgm:t>
    </dgm:pt>
    <dgm:pt modelId="{98133F23-32DF-4E4D-89DA-A6224C155D91}" type="sibTrans" cxnId="{E797C018-5F3E-4E03-842A-33EDDD68B98C}">
      <dgm:prSet/>
      <dgm:spPr/>
      <dgm:t>
        <a:bodyPr/>
        <a:lstStyle/>
        <a:p>
          <a:endParaRPr lang="en-US"/>
        </a:p>
      </dgm:t>
    </dgm:pt>
    <dgm:pt modelId="{5F044FF4-D6CB-43F1-B172-4E12030627B4}" type="pres">
      <dgm:prSet presAssocID="{B56BF75A-982F-4645-BB8E-771D7A58B9B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CEDDB6F-4CFA-4D74-8B7F-EFD0042DCF76}" type="pres">
      <dgm:prSet presAssocID="{B56BF75A-982F-4645-BB8E-771D7A58B9B6}" presName="children" presStyleCnt="0"/>
      <dgm:spPr/>
    </dgm:pt>
    <dgm:pt modelId="{6D64D05B-57C2-42E5-B5C4-2096630401DA}" type="pres">
      <dgm:prSet presAssocID="{B56BF75A-982F-4645-BB8E-771D7A58B9B6}" presName="childPlaceholder" presStyleCnt="0"/>
      <dgm:spPr/>
    </dgm:pt>
    <dgm:pt modelId="{3B4754B1-266E-4804-AC2B-2D79264D995E}" type="pres">
      <dgm:prSet presAssocID="{B56BF75A-982F-4645-BB8E-771D7A58B9B6}" presName="circle" presStyleCnt="0"/>
      <dgm:spPr/>
    </dgm:pt>
    <dgm:pt modelId="{1B783EA3-9546-4714-994D-839CBE1DDBA0}" type="pres">
      <dgm:prSet presAssocID="{B56BF75A-982F-4645-BB8E-771D7A58B9B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55888CD-81DA-45CD-A223-4EF075DEE476}" type="pres">
      <dgm:prSet presAssocID="{B56BF75A-982F-4645-BB8E-771D7A58B9B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EABD8AF-6CDD-4101-B2FA-0900B95128C2}" type="pres">
      <dgm:prSet presAssocID="{B56BF75A-982F-4645-BB8E-771D7A58B9B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FE28A97-0288-4A80-AF98-D687DB51E2AD}" type="pres">
      <dgm:prSet presAssocID="{B56BF75A-982F-4645-BB8E-771D7A58B9B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20396FC-24B4-4F7E-BDDD-8976F43281BF}" type="pres">
      <dgm:prSet presAssocID="{B56BF75A-982F-4645-BB8E-771D7A58B9B6}" presName="quadrantPlaceholder" presStyleCnt="0"/>
      <dgm:spPr/>
    </dgm:pt>
    <dgm:pt modelId="{7E6B09D6-DF6D-4407-908D-EBAA721AD800}" type="pres">
      <dgm:prSet presAssocID="{B56BF75A-982F-4645-BB8E-771D7A58B9B6}" presName="center1" presStyleLbl="fgShp" presStyleIdx="0" presStyleCnt="2"/>
      <dgm:spPr/>
    </dgm:pt>
    <dgm:pt modelId="{194140E3-83DE-4B41-A1CF-A60C3BBFE97A}" type="pres">
      <dgm:prSet presAssocID="{B56BF75A-982F-4645-BB8E-771D7A58B9B6}" presName="center2" presStyleLbl="fgShp" presStyleIdx="1" presStyleCnt="2"/>
      <dgm:spPr/>
    </dgm:pt>
  </dgm:ptLst>
  <dgm:cxnLst>
    <dgm:cxn modelId="{48959C06-29A2-4072-974C-399FAA1E5EF8}" srcId="{B56BF75A-982F-4645-BB8E-771D7A58B9B6}" destId="{545BF8A2-489E-49FE-822E-E4DA2D4CC8E6}" srcOrd="2" destOrd="0" parTransId="{9F45C9F4-3725-4CED-A959-3A4E94FBDE0F}" sibTransId="{C102229B-0C01-4426-BC73-703609514502}"/>
    <dgm:cxn modelId="{E797C018-5F3E-4E03-842A-33EDDD68B98C}" srcId="{B56BF75A-982F-4645-BB8E-771D7A58B9B6}" destId="{49CD950A-4089-4767-907D-8779640FCD46}" srcOrd="3" destOrd="0" parTransId="{E4906C1D-0102-4747-9A88-A698A61AF463}" sibTransId="{98133F23-32DF-4E4D-89DA-A6224C155D91}"/>
    <dgm:cxn modelId="{ED6A4F23-86C3-4886-9089-184CF85204C3}" type="presOf" srcId="{49CD950A-4089-4767-907D-8779640FCD46}" destId="{0FE28A97-0288-4A80-AF98-D687DB51E2AD}" srcOrd="0" destOrd="0" presId="urn:microsoft.com/office/officeart/2005/8/layout/cycle4"/>
    <dgm:cxn modelId="{E96B5F2B-4618-4148-9D57-E477827FB74E}" type="presOf" srcId="{545BF8A2-489E-49FE-822E-E4DA2D4CC8E6}" destId="{DEABD8AF-6CDD-4101-B2FA-0900B95128C2}" srcOrd="0" destOrd="0" presId="urn:microsoft.com/office/officeart/2005/8/layout/cycle4"/>
    <dgm:cxn modelId="{D12DCA41-7DEA-42A6-8CAB-3D53084C5ECC}" type="presOf" srcId="{B56BF75A-982F-4645-BB8E-771D7A58B9B6}" destId="{5F044FF4-D6CB-43F1-B172-4E12030627B4}" srcOrd="0" destOrd="0" presId="urn:microsoft.com/office/officeart/2005/8/layout/cycle4"/>
    <dgm:cxn modelId="{05AC2F62-A0A7-48F8-8CA2-922DDC12C1EE}" type="presOf" srcId="{68FD5CE5-0DDF-4ED9-96AA-C9A547CF4BC2}" destId="{1B783EA3-9546-4714-994D-839CBE1DDBA0}" srcOrd="0" destOrd="0" presId="urn:microsoft.com/office/officeart/2005/8/layout/cycle4"/>
    <dgm:cxn modelId="{9DE52F78-A81F-47E9-B002-7FE3F71374D8}" srcId="{B56BF75A-982F-4645-BB8E-771D7A58B9B6}" destId="{68FD5CE5-0DDF-4ED9-96AA-C9A547CF4BC2}" srcOrd="0" destOrd="0" parTransId="{97060B90-EF64-48EC-9683-BCAED844154F}" sibTransId="{76DDE8B3-9A7B-4043-B023-FBA7ED7F8801}"/>
    <dgm:cxn modelId="{DB645F89-6DA7-4EC9-819B-72AFFE3B357C}" type="presOf" srcId="{34E0CFDD-E077-46BB-B333-2A21635D67B1}" destId="{455888CD-81DA-45CD-A223-4EF075DEE476}" srcOrd="0" destOrd="0" presId="urn:microsoft.com/office/officeart/2005/8/layout/cycle4"/>
    <dgm:cxn modelId="{51B3ED8F-58B5-41FE-969B-DA0EE46A86B6}" srcId="{B56BF75A-982F-4645-BB8E-771D7A58B9B6}" destId="{34E0CFDD-E077-46BB-B333-2A21635D67B1}" srcOrd="1" destOrd="0" parTransId="{CC5B4217-CB9E-4CCA-B695-EB5E54769628}" sibTransId="{761A4F20-F027-4F00-9BDD-232CF5133D6F}"/>
    <dgm:cxn modelId="{9C2E0A40-4CA5-41A4-8E69-3074C7ADFE99}" type="presParOf" srcId="{5F044FF4-D6CB-43F1-B172-4E12030627B4}" destId="{FCEDDB6F-4CFA-4D74-8B7F-EFD0042DCF76}" srcOrd="0" destOrd="0" presId="urn:microsoft.com/office/officeart/2005/8/layout/cycle4"/>
    <dgm:cxn modelId="{4D406FEB-6396-47E1-85D9-B1D358863EC8}" type="presParOf" srcId="{FCEDDB6F-4CFA-4D74-8B7F-EFD0042DCF76}" destId="{6D64D05B-57C2-42E5-B5C4-2096630401DA}" srcOrd="0" destOrd="0" presId="urn:microsoft.com/office/officeart/2005/8/layout/cycle4"/>
    <dgm:cxn modelId="{ED031C35-B656-4F39-8C1B-108210BD8A9C}" type="presParOf" srcId="{5F044FF4-D6CB-43F1-B172-4E12030627B4}" destId="{3B4754B1-266E-4804-AC2B-2D79264D995E}" srcOrd="1" destOrd="0" presId="urn:microsoft.com/office/officeart/2005/8/layout/cycle4"/>
    <dgm:cxn modelId="{EC4CEEE9-F01A-45D7-9408-CBD7F29553BF}" type="presParOf" srcId="{3B4754B1-266E-4804-AC2B-2D79264D995E}" destId="{1B783EA3-9546-4714-994D-839CBE1DDBA0}" srcOrd="0" destOrd="0" presId="urn:microsoft.com/office/officeart/2005/8/layout/cycle4"/>
    <dgm:cxn modelId="{2DCA65D2-4008-4364-9DF9-DDE4CFE7E2E7}" type="presParOf" srcId="{3B4754B1-266E-4804-AC2B-2D79264D995E}" destId="{455888CD-81DA-45CD-A223-4EF075DEE476}" srcOrd="1" destOrd="0" presId="urn:microsoft.com/office/officeart/2005/8/layout/cycle4"/>
    <dgm:cxn modelId="{F674DED5-5AF5-45C1-AF06-CF13695BC2C0}" type="presParOf" srcId="{3B4754B1-266E-4804-AC2B-2D79264D995E}" destId="{DEABD8AF-6CDD-4101-B2FA-0900B95128C2}" srcOrd="2" destOrd="0" presId="urn:microsoft.com/office/officeart/2005/8/layout/cycle4"/>
    <dgm:cxn modelId="{DAC87C2A-250A-494D-B9BF-D5B38E34AC03}" type="presParOf" srcId="{3B4754B1-266E-4804-AC2B-2D79264D995E}" destId="{0FE28A97-0288-4A80-AF98-D687DB51E2AD}" srcOrd="3" destOrd="0" presId="urn:microsoft.com/office/officeart/2005/8/layout/cycle4"/>
    <dgm:cxn modelId="{8A17BE95-F1F2-45EF-A0D3-1DEF99CADEC3}" type="presParOf" srcId="{3B4754B1-266E-4804-AC2B-2D79264D995E}" destId="{020396FC-24B4-4F7E-BDDD-8976F43281BF}" srcOrd="4" destOrd="0" presId="urn:microsoft.com/office/officeart/2005/8/layout/cycle4"/>
    <dgm:cxn modelId="{BA446B76-FC46-4AB2-935C-FA5CAF0FB827}" type="presParOf" srcId="{5F044FF4-D6CB-43F1-B172-4E12030627B4}" destId="{7E6B09D6-DF6D-4407-908D-EBAA721AD800}" srcOrd="2" destOrd="0" presId="urn:microsoft.com/office/officeart/2005/8/layout/cycle4"/>
    <dgm:cxn modelId="{7BB88782-CEBE-4734-8D81-7EAD84BDB0AD}" type="presParOf" srcId="{5F044FF4-D6CB-43F1-B172-4E12030627B4}" destId="{194140E3-83DE-4B41-A1CF-A60C3BBFE97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F5A8B-CD01-4BB6-B765-E60A538867E0}" type="doc">
      <dgm:prSet loTypeId="urn:microsoft.com/office/officeart/2005/8/layout/list1" loCatId="list" qsTypeId="urn:microsoft.com/office/officeart/2005/8/quickstyle/3d9" qsCatId="3D" csTypeId="urn:microsoft.com/office/officeart/2005/8/colors/accent2_3" csCatId="accent2" phldr="1"/>
      <dgm:spPr/>
    </dgm:pt>
    <dgm:pt modelId="{A99316B8-9709-44C6-B1C0-02878E16F17B}">
      <dgm:prSet phldrT="[Tekst]" custT="1"/>
      <dgm:spPr>
        <a:solidFill>
          <a:srgbClr val="95181F"/>
        </a:solidFill>
      </dgm:spPr>
      <dgm:t>
        <a:bodyPr/>
        <a:lstStyle/>
        <a:p>
          <a:r>
            <a:rPr lang="sv-SE" sz="4800" b="1" noProof="0" dirty="0">
              <a:latin typeface="Arial" pitchFamily="34" charset="0"/>
              <a:cs typeface="Arial" pitchFamily="34" charset="0"/>
            </a:rPr>
            <a:t>Resultatmål</a:t>
          </a:r>
        </a:p>
      </dgm:t>
    </dgm:pt>
    <dgm:pt modelId="{92C9705D-6286-4F17-8AE3-BC5E0EF413DF}" type="parTrans" cxnId="{5C6C8D7E-AA5F-4D11-A0FD-39B6BB869499}">
      <dgm:prSet/>
      <dgm:spPr/>
      <dgm:t>
        <a:bodyPr/>
        <a:lstStyle/>
        <a:p>
          <a:endParaRPr lang="en-US"/>
        </a:p>
      </dgm:t>
    </dgm:pt>
    <dgm:pt modelId="{487F095A-85C7-4C3C-B67C-5372043DDCA3}" type="sibTrans" cxnId="{5C6C8D7E-AA5F-4D11-A0FD-39B6BB869499}">
      <dgm:prSet/>
      <dgm:spPr/>
      <dgm:t>
        <a:bodyPr/>
        <a:lstStyle/>
        <a:p>
          <a:endParaRPr lang="en-US"/>
        </a:p>
      </dgm:t>
    </dgm:pt>
    <dgm:pt modelId="{2A1BB379-77E6-4D9D-8D55-C2E254DDB3DA}">
      <dgm:prSet phldrT="[Tekst]" custT="1"/>
      <dgm:spPr>
        <a:solidFill>
          <a:srgbClr val="95181F"/>
        </a:solidFill>
      </dgm:spPr>
      <dgm:t>
        <a:bodyPr/>
        <a:lstStyle/>
        <a:p>
          <a:r>
            <a:rPr lang="sv-SE" sz="4800" b="1" noProof="0" dirty="0">
              <a:latin typeface="Arial" pitchFamily="34" charset="0"/>
              <a:cs typeface="Arial" pitchFamily="34" charset="0"/>
            </a:rPr>
            <a:t>Arbetsuppgifter </a:t>
          </a:r>
        </a:p>
      </dgm:t>
    </dgm:pt>
    <dgm:pt modelId="{4AE414D0-3580-4F6A-823C-38ECF8793DD0}" type="parTrans" cxnId="{6FA65311-BCDD-4EE1-A215-03DBDE51D2BA}">
      <dgm:prSet/>
      <dgm:spPr/>
      <dgm:t>
        <a:bodyPr/>
        <a:lstStyle/>
        <a:p>
          <a:endParaRPr lang="en-US"/>
        </a:p>
      </dgm:t>
    </dgm:pt>
    <dgm:pt modelId="{08BF7DEF-C050-4039-ACAA-EC8C6757122B}" type="sibTrans" cxnId="{6FA65311-BCDD-4EE1-A215-03DBDE51D2BA}">
      <dgm:prSet/>
      <dgm:spPr/>
      <dgm:t>
        <a:bodyPr/>
        <a:lstStyle/>
        <a:p>
          <a:endParaRPr lang="en-US"/>
        </a:p>
      </dgm:t>
    </dgm:pt>
    <dgm:pt modelId="{916F46CC-8265-4E56-A4C9-64A59D932AC3}">
      <dgm:prSet phldrT="[Tekst]" custT="1"/>
      <dgm:spPr>
        <a:solidFill>
          <a:srgbClr val="95181F"/>
        </a:solidFill>
      </dgm:spPr>
      <dgm:t>
        <a:bodyPr/>
        <a:lstStyle/>
        <a:p>
          <a:r>
            <a:rPr lang="sv-SE" sz="4800" b="1" noProof="0" dirty="0">
              <a:latin typeface="Arial" pitchFamily="34" charset="0"/>
              <a:cs typeface="Arial" pitchFamily="34" charset="0"/>
            </a:rPr>
            <a:t>Kompetenser</a:t>
          </a:r>
        </a:p>
      </dgm:t>
    </dgm:pt>
    <dgm:pt modelId="{4067F4B6-A58E-4A54-9D20-7D8FF837251A}" type="parTrans" cxnId="{AF31E13F-8CC5-4190-A5BD-89E85F3BA975}">
      <dgm:prSet/>
      <dgm:spPr/>
      <dgm:t>
        <a:bodyPr/>
        <a:lstStyle/>
        <a:p>
          <a:endParaRPr lang="en-US"/>
        </a:p>
      </dgm:t>
    </dgm:pt>
    <dgm:pt modelId="{8CBEA76A-824E-4835-9BE7-E3A663803AC7}" type="sibTrans" cxnId="{AF31E13F-8CC5-4190-A5BD-89E85F3BA975}">
      <dgm:prSet/>
      <dgm:spPr/>
      <dgm:t>
        <a:bodyPr/>
        <a:lstStyle/>
        <a:p>
          <a:endParaRPr lang="en-US"/>
        </a:p>
      </dgm:t>
    </dgm:pt>
    <dgm:pt modelId="{2F016FBA-BE43-4E5E-ADD4-BC8FB6877532}" type="pres">
      <dgm:prSet presAssocID="{0C3F5A8B-CD01-4BB6-B765-E60A538867E0}" presName="linear" presStyleCnt="0">
        <dgm:presLayoutVars>
          <dgm:dir/>
          <dgm:animLvl val="lvl"/>
          <dgm:resizeHandles val="exact"/>
        </dgm:presLayoutVars>
      </dgm:prSet>
      <dgm:spPr/>
    </dgm:pt>
    <dgm:pt modelId="{B62064D1-9D66-43C5-A6F3-3874ADE8141E}" type="pres">
      <dgm:prSet presAssocID="{A99316B8-9709-44C6-B1C0-02878E16F17B}" presName="parentLin" presStyleCnt="0"/>
      <dgm:spPr/>
    </dgm:pt>
    <dgm:pt modelId="{FC7FFD5B-30DD-4083-985E-557BBE326EE1}" type="pres">
      <dgm:prSet presAssocID="{A99316B8-9709-44C6-B1C0-02878E16F17B}" presName="parentLeftMargin" presStyleLbl="node1" presStyleIdx="0" presStyleCnt="3"/>
      <dgm:spPr/>
    </dgm:pt>
    <dgm:pt modelId="{4B407C51-0789-496D-B85C-B8DE52941D7C}" type="pres">
      <dgm:prSet presAssocID="{A99316B8-9709-44C6-B1C0-02878E16F1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B31542-4E22-4306-BCAE-0ECFD5458909}" type="pres">
      <dgm:prSet presAssocID="{A99316B8-9709-44C6-B1C0-02878E16F17B}" presName="negativeSpace" presStyleCnt="0"/>
      <dgm:spPr/>
    </dgm:pt>
    <dgm:pt modelId="{5FDDCD15-9A73-4F73-A382-8EB1304DB0B4}" type="pres">
      <dgm:prSet presAssocID="{A99316B8-9709-44C6-B1C0-02878E16F17B}" presName="childText" presStyleLbl="conFgAcc1" presStyleIdx="0" presStyleCnt="3">
        <dgm:presLayoutVars>
          <dgm:bulletEnabled val="1"/>
        </dgm:presLayoutVars>
      </dgm:prSet>
      <dgm:spPr/>
    </dgm:pt>
    <dgm:pt modelId="{4DFCAAE2-E4C4-44F5-A344-D0FFD1E4CCC1}" type="pres">
      <dgm:prSet presAssocID="{487F095A-85C7-4C3C-B67C-5372043DDCA3}" presName="spaceBetweenRectangles" presStyleCnt="0"/>
      <dgm:spPr/>
    </dgm:pt>
    <dgm:pt modelId="{8178A0A5-5F0F-47B0-8922-82F1DB83D485}" type="pres">
      <dgm:prSet presAssocID="{2A1BB379-77E6-4D9D-8D55-C2E254DDB3DA}" presName="parentLin" presStyleCnt="0"/>
      <dgm:spPr/>
    </dgm:pt>
    <dgm:pt modelId="{EB7098E0-3507-4267-B699-A5A7F6DAB0F9}" type="pres">
      <dgm:prSet presAssocID="{2A1BB379-77E6-4D9D-8D55-C2E254DDB3DA}" presName="parentLeftMargin" presStyleLbl="node1" presStyleIdx="0" presStyleCnt="3"/>
      <dgm:spPr/>
    </dgm:pt>
    <dgm:pt modelId="{CD513F93-7B27-4754-B91B-9D2F49FE4200}" type="pres">
      <dgm:prSet presAssocID="{2A1BB379-77E6-4D9D-8D55-C2E254DDB3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E6A392-AA1D-4A0E-9569-4CE7B375A804}" type="pres">
      <dgm:prSet presAssocID="{2A1BB379-77E6-4D9D-8D55-C2E254DDB3DA}" presName="negativeSpace" presStyleCnt="0"/>
      <dgm:spPr/>
    </dgm:pt>
    <dgm:pt modelId="{F064E1C4-2D40-4C77-AB51-E8D238D1A49E}" type="pres">
      <dgm:prSet presAssocID="{2A1BB379-77E6-4D9D-8D55-C2E254DDB3DA}" presName="childText" presStyleLbl="conFgAcc1" presStyleIdx="1" presStyleCnt="3">
        <dgm:presLayoutVars>
          <dgm:bulletEnabled val="1"/>
        </dgm:presLayoutVars>
      </dgm:prSet>
      <dgm:spPr/>
    </dgm:pt>
    <dgm:pt modelId="{32247C49-AB3A-448F-B8EB-48910D89E8BF}" type="pres">
      <dgm:prSet presAssocID="{08BF7DEF-C050-4039-ACAA-EC8C6757122B}" presName="spaceBetweenRectangles" presStyleCnt="0"/>
      <dgm:spPr/>
    </dgm:pt>
    <dgm:pt modelId="{4CD27222-4D9D-444D-8791-362B957B34EC}" type="pres">
      <dgm:prSet presAssocID="{916F46CC-8265-4E56-A4C9-64A59D932AC3}" presName="parentLin" presStyleCnt="0"/>
      <dgm:spPr/>
    </dgm:pt>
    <dgm:pt modelId="{7EA7B2E3-860B-4518-86B8-2D1439EB3B87}" type="pres">
      <dgm:prSet presAssocID="{916F46CC-8265-4E56-A4C9-64A59D932AC3}" presName="parentLeftMargin" presStyleLbl="node1" presStyleIdx="1" presStyleCnt="3"/>
      <dgm:spPr/>
    </dgm:pt>
    <dgm:pt modelId="{F04CDF84-0BC6-4ADF-BEE1-50B301336478}" type="pres">
      <dgm:prSet presAssocID="{916F46CC-8265-4E56-A4C9-64A59D932A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09DB51-DC08-44B0-A1FC-E4344938B4FB}" type="pres">
      <dgm:prSet presAssocID="{916F46CC-8265-4E56-A4C9-64A59D932AC3}" presName="negativeSpace" presStyleCnt="0"/>
      <dgm:spPr/>
    </dgm:pt>
    <dgm:pt modelId="{358C5F15-D1CF-40D7-B253-56F25E25429B}" type="pres">
      <dgm:prSet presAssocID="{916F46CC-8265-4E56-A4C9-64A59D932A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A65311-BCDD-4EE1-A215-03DBDE51D2BA}" srcId="{0C3F5A8B-CD01-4BB6-B765-E60A538867E0}" destId="{2A1BB379-77E6-4D9D-8D55-C2E254DDB3DA}" srcOrd="1" destOrd="0" parTransId="{4AE414D0-3580-4F6A-823C-38ECF8793DD0}" sibTransId="{08BF7DEF-C050-4039-ACAA-EC8C6757122B}"/>
    <dgm:cxn modelId="{2E04EE13-5FB8-40DA-8AFA-08859FEFDAFA}" type="presOf" srcId="{2A1BB379-77E6-4D9D-8D55-C2E254DDB3DA}" destId="{CD513F93-7B27-4754-B91B-9D2F49FE4200}" srcOrd="1" destOrd="0" presId="urn:microsoft.com/office/officeart/2005/8/layout/list1"/>
    <dgm:cxn modelId="{0D662622-D1D6-4308-B2F2-4C65DC632C8B}" type="presOf" srcId="{A99316B8-9709-44C6-B1C0-02878E16F17B}" destId="{4B407C51-0789-496D-B85C-B8DE52941D7C}" srcOrd="1" destOrd="0" presId="urn:microsoft.com/office/officeart/2005/8/layout/list1"/>
    <dgm:cxn modelId="{04C3022A-ADC2-45E6-B3DB-DE63102C386D}" type="presOf" srcId="{A99316B8-9709-44C6-B1C0-02878E16F17B}" destId="{FC7FFD5B-30DD-4083-985E-557BBE326EE1}" srcOrd="0" destOrd="0" presId="urn:microsoft.com/office/officeart/2005/8/layout/list1"/>
    <dgm:cxn modelId="{8E60DD38-8EA7-4337-A17B-884A74591DBE}" type="presOf" srcId="{916F46CC-8265-4E56-A4C9-64A59D932AC3}" destId="{7EA7B2E3-860B-4518-86B8-2D1439EB3B87}" srcOrd="0" destOrd="0" presId="urn:microsoft.com/office/officeart/2005/8/layout/list1"/>
    <dgm:cxn modelId="{AF31E13F-8CC5-4190-A5BD-89E85F3BA975}" srcId="{0C3F5A8B-CD01-4BB6-B765-E60A538867E0}" destId="{916F46CC-8265-4E56-A4C9-64A59D932AC3}" srcOrd="2" destOrd="0" parTransId="{4067F4B6-A58E-4A54-9D20-7D8FF837251A}" sibTransId="{8CBEA76A-824E-4835-9BE7-E3A663803AC7}"/>
    <dgm:cxn modelId="{5D0DD478-8802-4469-BF0B-4EE9401F7D01}" type="presOf" srcId="{0C3F5A8B-CD01-4BB6-B765-E60A538867E0}" destId="{2F016FBA-BE43-4E5E-ADD4-BC8FB6877532}" srcOrd="0" destOrd="0" presId="urn:microsoft.com/office/officeart/2005/8/layout/list1"/>
    <dgm:cxn modelId="{5C6C8D7E-AA5F-4D11-A0FD-39B6BB869499}" srcId="{0C3F5A8B-CD01-4BB6-B765-E60A538867E0}" destId="{A99316B8-9709-44C6-B1C0-02878E16F17B}" srcOrd="0" destOrd="0" parTransId="{92C9705D-6286-4F17-8AE3-BC5E0EF413DF}" sibTransId="{487F095A-85C7-4C3C-B67C-5372043DDCA3}"/>
    <dgm:cxn modelId="{B78E147F-9EBA-4741-952A-BAF6592DD9CE}" type="presOf" srcId="{916F46CC-8265-4E56-A4C9-64A59D932AC3}" destId="{F04CDF84-0BC6-4ADF-BEE1-50B301336478}" srcOrd="1" destOrd="0" presId="urn:microsoft.com/office/officeart/2005/8/layout/list1"/>
    <dgm:cxn modelId="{8C3597FA-0834-42CC-87DD-7DD426292F76}" type="presOf" srcId="{2A1BB379-77E6-4D9D-8D55-C2E254DDB3DA}" destId="{EB7098E0-3507-4267-B699-A5A7F6DAB0F9}" srcOrd="0" destOrd="0" presId="urn:microsoft.com/office/officeart/2005/8/layout/list1"/>
    <dgm:cxn modelId="{090617E6-0E27-4077-BFA4-398AE8502304}" type="presParOf" srcId="{2F016FBA-BE43-4E5E-ADD4-BC8FB6877532}" destId="{B62064D1-9D66-43C5-A6F3-3874ADE8141E}" srcOrd="0" destOrd="0" presId="urn:microsoft.com/office/officeart/2005/8/layout/list1"/>
    <dgm:cxn modelId="{38037752-F40B-4601-8F29-57020E9ACD06}" type="presParOf" srcId="{B62064D1-9D66-43C5-A6F3-3874ADE8141E}" destId="{FC7FFD5B-30DD-4083-985E-557BBE326EE1}" srcOrd="0" destOrd="0" presId="urn:microsoft.com/office/officeart/2005/8/layout/list1"/>
    <dgm:cxn modelId="{D47A4695-659A-47B8-B9A4-5652B66861A3}" type="presParOf" srcId="{B62064D1-9D66-43C5-A6F3-3874ADE8141E}" destId="{4B407C51-0789-496D-B85C-B8DE52941D7C}" srcOrd="1" destOrd="0" presId="urn:microsoft.com/office/officeart/2005/8/layout/list1"/>
    <dgm:cxn modelId="{C012F46A-B3EA-46AD-BBF5-EBF40C7F8736}" type="presParOf" srcId="{2F016FBA-BE43-4E5E-ADD4-BC8FB6877532}" destId="{1BB31542-4E22-4306-BCAE-0ECFD5458909}" srcOrd="1" destOrd="0" presId="urn:microsoft.com/office/officeart/2005/8/layout/list1"/>
    <dgm:cxn modelId="{C34251D3-ED93-4692-8608-4D055B83AE22}" type="presParOf" srcId="{2F016FBA-BE43-4E5E-ADD4-BC8FB6877532}" destId="{5FDDCD15-9A73-4F73-A382-8EB1304DB0B4}" srcOrd="2" destOrd="0" presId="urn:microsoft.com/office/officeart/2005/8/layout/list1"/>
    <dgm:cxn modelId="{6FEAC2A8-4575-46E1-8099-BB01BD44757B}" type="presParOf" srcId="{2F016FBA-BE43-4E5E-ADD4-BC8FB6877532}" destId="{4DFCAAE2-E4C4-44F5-A344-D0FFD1E4CCC1}" srcOrd="3" destOrd="0" presId="urn:microsoft.com/office/officeart/2005/8/layout/list1"/>
    <dgm:cxn modelId="{A350862E-0F57-4DB6-AE92-50366DA6CF1E}" type="presParOf" srcId="{2F016FBA-BE43-4E5E-ADD4-BC8FB6877532}" destId="{8178A0A5-5F0F-47B0-8922-82F1DB83D485}" srcOrd="4" destOrd="0" presId="urn:microsoft.com/office/officeart/2005/8/layout/list1"/>
    <dgm:cxn modelId="{F7239183-4B7D-4836-87D2-3DF5A3FD6BC9}" type="presParOf" srcId="{8178A0A5-5F0F-47B0-8922-82F1DB83D485}" destId="{EB7098E0-3507-4267-B699-A5A7F6DAB0F9}" srcOrd="0" destOrd="0" presId="urn:microsoft.com/office/officeart/2005/8/layout/list1"/>
    <dgm:cxn modelId="{252C0572-1A91-40EC-9C08-B19635DF4686}" type="presParOf" srcId="{8178A0A5-5F0F-47B0-8922-82F1DB83D485}" destId="{CD513F93-7B27-4754-B91B-9D2F49FE4200}" srcOrd="1" destOrd="0" presId="urn:microsoft.com/office/officeart/2005/8/layout/list1"/>
    <dgm:cxn modelId="{39587D1F-BF73-4876-B27B-273227C299FD}" type="presParOf" srcId="{2F016FBA-BE43-4E5E-ADD4-BC8FB6877532}" destId="{ADE6A392-AA1D-4A0E-9569-4CE7B375A804}" srcOrd="5" destOrd="0" presId="urn:microsoft.com/office/officeart/2005/8/layout/list1"/>
    <dgm:cxn modelId="{00ACC87B-9B21-4B6A-8AF2-72B9A9B95BD1}" type="presParOf" srcId="{2F016FBA-BE43-4E5E-ADD4-BC8FB6877532}" destId="{F064E1C4-2D40-4C77-AB51-E8D238D1A49E}" srcOrd="6" destOrd="0" presId="urn:microsoft.com/office/officeart/2005/8/layout/list1"/>
    <dgm:cxn modelId="{328683CF-30E5-423C-8624-D8E80EA77E8C}" type="presParOf" srcId="{2F016FBA-BE43-4E5E-ADD4-BC8FB6877532}" destId="{32247C49-AB3A-448F-B8EB-48910D89E8BF}" srcOrd="7" destOrd="0" presId="urn:microsoft.com/office/officeart/2005/8/layout/list1"/>
    <dgm:cxn modelId="{A12237BF-6A50-4DB1-9D72-C9471154E37A}" type="presParOf" srcId="{2F016FBA-BE43-4E5E-ADD4-BC8FB6877532}" destId="{4CD27222-4D9D-444D-8791-362B957B34EC}" srcOrd="8" destOrd="0" presId="urn:microsoft.com/office/officeart/2005/8/layout/list1"/>
    <dgm:cxn modelId="{C0D48BE3-6FD9-48F6-ACBA-0E00771F7789}" type="presParOf" srcId="{4CD27222-4D9D-444D-8791-362B957B34EC}" destId="{7EA7B2E3-860B-4518-86B8-2D1439EB3B87}" srcOrd="0" destOrd="0" presId="urn:microsoft.com/office/officeart/2005/8/layout/list1"/>
    <dgm:cxn modelId="{ADF5E1EC-3201-426F-B548-6FA9B8E1F2F5}" type="presParOf" srcId="{4CD27222-4D9D-444D-8791-362B957B34EC}" destId="{F04CDF84-0BC6-4ADF-BEE1-50B301336478}" srcOrd="1" destOrd="0" presId="urn:microsoft.com/office/officeart/2005/8/layout/list1"/>
    <dgm:cxn modelId="{40B0354D-DC39-4DA0-9772-884D48406FEB}" type="presParOf" srcId="{2F016FBA-BE43-4E5E-ADD4-BC8FB6877532}" destId="{6609DB51-DC08-44B0-A1FC-E4344938B4FB}" srcOrd="9" destOrd="0" presId="urn:microsoft.com/office/officeart/2005/8/layout/list1"/>
    <dgm:cxn modelId="{752C497D-6C5F-4ABE-B21B-15C711241247}" type="presParOf" srcId="{2F016FBA-BE43-4E5E-ADD4-BC8FB6877532}" destId="{358C5F15-D1CF-40D7-B253-56F25E25429B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F46B9-DCD6-4FC1-83F6-216DC88DEE2D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522ACAD5-DB1E-404F-A0AB-FE1E71AD5AEC}">
      <dgm:prSet phldrT="[Text]" custT="1"/>
      <dgm:spPr/>
      <dgm:t>
        <a:bodyPr/>
        <a:lstStyle/>
        <a:p>
          <a:endParaRPr lang="sv-SE" sz="1400" dirty="0"/>
        </a:p>
        <a:p>
          <a:endParaRPr lang="sv-SE" sz="2000" b="0" dirty="0"/>
        </a:p>
        <a:p>
          <a:r>
            <a:rPr lang="sv-SE" sz="2000" b="0" dirty="0"/>
            <a:t>6</a:t>
          </a:r>
        </a:p>
        <a:p>
          <a:r>
            <a:rPr lang="sv-SE" sz="2000" b="0" dirty="0"/>
            <a:t>områden</a:t>
          </a:r>
        </a:p>
      </dgm:t>
    </dgm:pt>
    <dgm:pt modelId="{28DA88E5-F972-486D-B141-17B46FBA7E96}" type="parTrans" cxnId="{267E0951-8264-44D6-B4ED-2841BA2FA20B}">
      <dgm:prSet/>
      <dgm:spPr/>
      <dgm:t>
        <a:bodyPr/>
        <a:lstStyle/>
        <a:p>
          <a:endParaRPr lang="sv-SE"/>
        </a:p>
      </dgm:t>
    </dgm:pt>
    <dgm:pt modelId="{B38CC19F-EDEA-45F4-AEF7-788D2098A33D}" type="sibTrans" cxnId="{267E0951-8264-44D6-B4ED-2841BA2FA20B}">
      <dgm:prSet/>
      <dgm:spPr/>
      <dgm:t>
        <a:bodyPr/>
        <a:lstStyle/>
        <a:p>
          <a:endParaRPr lang="sv-SE"/>
        </a:p>
      </dgm:t>
    </dgm:pt>
    <dgm:pt modelId="{70D64DDE-6D13-4B05-8BD9-76E2F861DEF9}">
      <dgm:prSet phldrT="[Text]" custT="1"/>
      <dgm:spPr/>
      <dgm:t>
        <a:bodyPr/>
        <a:lstStyle/>
        <a:p>
          <a:r>
            <a:rPr lang="sv-SE" sz="2000" dirty="0"/>
            <a:t>43</a:t>
          </a:r>
          <a:br>
            <a:rPr lang="sv-SE" sz="2000" dirty="0"/>
          </a:br>
          <a:r>
            <a:rPr lang="sv-SE" sz="2000" dirty="0"/>
            <a:t>kompetenser</a:t>
          </a:r>
        </a:p>
      </dgm:t>
    </dgm:pt>
    <dgm:pt modelId="{D2685664-48F9-4FE8-8CFD-E982E70D95BA}" type="parTrans" cxnId="{D5551160-1CCD-4439-8782-150518C51644}">
      <dgm:prSet/>
      <dgm:spPr/>
      <dgm:t>
        <a:bodyPr/>
        <a:lstStyle/>
        <a:p>
          <a:endParaRPr lang="sv-SE"/>
        </a:p>
      </dgm:t>
    </dgm:pt>
    <dgm:pt modelId="{1776C174-CB84-4665-86D7-CFAAE3048567}" type="sibTrans" cxnId="{D5551160-1CCD-4439-8782-150518C51644}">
      <dgm:prSet/>
      <dgm:spPr/>
      <dgm:t>
        <a:bodyPr/>
        <a:lstStyle/>
        <a:p>
          <a:endParaRPr lang="sv-SE"/>
        </a:p>
      </dgm:t>
    </dgm:pt>
    <dgm:pt modelId="{6AC2FA95-DC90-4B31-8A50-48FF1058463F}">
      <dgm:prSet phldrT="[Text]" custT="1"/>
      <dgm:spPr/>
      <dgm:t>
        <a:bodyPr/>
        <a:lstStyle/>
        <a:p>
          <a:r>
            <a:rPr lang="sv-SE" sz="2000" dirty="0"/>
            <a:t>215</a:t>
          </a:r>
          <a:br>
            <a:rPr lang="sv-SE" sz="2000" dirty="0"/>
          </a:br>
          <a:r>
            <a:rPr lang="sv-SE" sz="2000" dirty="0"/>
            <a:t>beteenden</a:t>
          </a:r>
        </a:p>
      </dgm:t>
    </dgm:pt>
    <dgm:pt modelId="{6CA3100C-C87F-42EB-9702-2D5EC620C196}" type="parTrans" cxnId="{81C4D30E-318D-4B77-B0AC-C4D15A173201}">
      <dgm:prSet/>
      <dgm:spPr/>
      <dgm:t>
        <a:bodyPr/>
        <a:lstStyle/>
        <a:p>
          <a:endParaRPr lang="sv-SE"/>
        </a:p>
      </dgm:t>
    </dgm:pt>
    <dgm:pt modelId="{B3C493E1-3222-440B-8E13-047BE74CEE4F}" type="sibTrans" cxnId="{81C4D30E-318D-4B77-B0AC-C4D15A173201}">
      <dgm:prSet/>
      <dgm:spPr/>
      <dgm:t>
        <a:bodyPr/>
        <a:lstStyle/>
        <a:p>
          <a:endParaRPr lang="sv-SE"/>
        </a:p>
      </dgm:t>
    </dgm:pt>
    <dgm:pt modelId="{007C54B7-3E6B-4D8B-A9E1-2EBA812BF5D5}" type="pres">
      <dgm:prSet presAssocID="{261F46B9-DCD6-4FC1-83F6-216DC88DEE2D}" presName="Name0" presStyleCnt="0">
        <dgm:presLayoutVars>
          <dgm:dir/>
          <dgm:animLvl val="lvl"/>
          <dgm:resizeHandles val="exact"/>
        </dgm:presLayoutVars>
      </dgm:prSet>
      <dgm:spPr/>
    </dgm:pt>
    <dgm:pt modelId="{F7B0EC20-2563-44E0-A7C4-DB225CFB8591}" type="pres">
      <dgm:prSet presAssocID="{522ACAD5-DB1E-404F-A0AB-FE1E71AD5AEC}" presName="Name8" presStyleCnt="0"/>
      <dgm:spPr/>
    </dgm:pt>
    <dgm:pt modelId="{DDEC7D53-1034-472A-81B4-C825E92AE78E}" type="pres">
      <dgm:prSet presAssocID="{522ACAD5-DB1E-404F-A0AB-FE1E71AD5AEC}" presName="level" presStyleLbl="node1" presStyleIdx="0" presStyleCnt="3" custLinFactNeighborY="-2986">
        <dgm:presLayoutVars>
          <dgm:chMax val="1"/>
          <dgm:bulletEnabled val="1"/>
        </dgm:presLayoutVars>
      </dgm:prSet>
      <dgm:spPr/>
    </dgm:pt>
    <dgm:pt modelId="{64FFFEAB-FDC5-46E3-8A2F-E0DAC2786A2B}" type="pres">
      <dgm:prSet presAssocID="{522ACAD5-DB1E-404F-A0AB-FE1E71AD5A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47A243-27DD-4237-A7E4-B2F7888F59FF}" type="pres">
      <dgm:prSet presAssocID="{70D64DDE-6D13-4B05-8BD9-76E2F861DEF9}" presName="Name8" presStyleCnt="0"/>
      <dgm:spPr/>
    </dgm:pt>
    <dgm:pt modelId="{1023810B-8EC1-4D4A-B37A-FF21BA748AD0}" type="pres">
      <dgm:prSet presAssocID="{70D64DDE-6D13-4B05-8BD9-76E2F861DEF9}" presName="level" presStyleLbl="node1" presStyleIdx="1" presStyleCnt="3">
        <dgm:presLayoutVars>
          <dgm:chMax val="1"/>
          <dgm:bulletEnabled val="1"/>
        </dgm:presLayoutVars>
      </dgm:prSet>
      <dgm:spPr/>
    </dgm:pt>
    <dgm:pt modelId="{716EC3CB-887F-4370-B3D7-78542CA28954}" type="pres">
      <dgm:prSet presAssocID="{70D64DDE-6D13-4B05-8BD9-76E2F861DEF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DC512DE-8D30-4A2A-8C05-579485324FB5}" type="pres">
      <dgm:prSet presAssocID="{6AC2FA95-DC90-4B31-8A50-48FF1058463F}" presName="Name8" presStyleCnt="0"/>
      <dgm:spPr/>
    </dgm:pt>
    <dgm:pt modelId="{B05B12AC-4969-46B9-B4D7-C12613A051E4}" type="pres">
      <dgm:prSet presAssocID="{6AC2FA95-DC90-4B31-8A50-48FF1058463F}" presName="level" presStyleLbl="node1" presStyleIdx="2" presStyleCnt="3">
        <dgm:presLayoutVars>
          <dgm:chMax val="1"/>
          <dgm:bulletEnabled val="1"/>
        </dgm:presLayoutVars>
      </dgm:prSet>
      <dgm:spPr/>
    </dgm:pt>
    <dgm:pt modelId="{91B5A834-BEC4-47E3-873D-F78739B0F917}" type="pres">
      <dgm:prSet presAssocID="{6AC2FA95-DC90-4B31-8A50-48FF105846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597BF03-DFEE-4C2E-98F5-1DFB622006BD}" type="presOf" srcId="{6AC2FA95-DC90-4B31-8A50-48FF1058463F}" destId="{91B5A834-BEC4-47E3-873D-F78739B0F917}" srcOrd="1" destOrd="0" presId="urn:microsoft.com/office/officeart/2005/8/layout/pyramid1"/>
    <dgm:cxn modelId="{81C4D30E-318D-4B77-B0AC-C4D15A173201}" srcId="{261F46B9-DCD6-4FC1-83F6-216DC88DEE2D}" destId="{6AC2FA95-DC90-4B31-8A50-48FF1058463F}" srcOrd="2" destOrd="0" parTransId="{6CA3100C-C87F-42EB-9702-2D5EC620C196}" sibTransId="{B3C493E1-3222-440B-8E13-047BE74CEE4F}"/>
    <dgm:cxn modelId="{DA86281B-E2B4-4E78-BAB8-85E2C42052F9}" type="presOf" srcId="{70D64DDE-6D13-4B05-8BD9-76E2F861DEF9}" destId="{716EC3CB-887F-4370-B3D7-78542CA28954}" srcOrd="1" destOrd="0" presId="urn:microsoft.com/office/officeart/2005/8/layout/pyramid1"/>
    <dgm:cxn modelId="{8C1BE82F-D0B6-4D4E-AEFC-205790A50007}" type="presOf" srcId="{261F46B9-DCD6-4FC1-83F6-216DC88DEE2D}" destId="{007C54B7-3E6B-4D8B-A9E1-2EBA812BF5D5}" srcOrd="0" destOrd="0" presId="urn:microsoft.com/office/officeart/2005/8/layout/pyramid1"/>
    <dgm:cxn modelId="{D5551160-1CCD-4439-8782-150518C51644}" srcId="{261F46B9-DCD6-4FC1-83F6-216DC88DEE2D}" destId="{70D64DDE-6D13-4B05-8BD9-76E2F861DEF9}" srcOrd="1" destOrd="0" parTransId="{D2685664-48F9-4FE8-8CFD-E982E70D95BA}" sibTransId="{1776C174-CB84-4665-86D7-CFAAE3048567}"/>
    <dgm:cxn modelId="{267E0951-8264-44D6-B4ED-2841BA2FA20B}" srcId="{261F46B9-DCD6-4FC1-83F6-216DC88DEE2D}" destId="{522ACAD5-DB1E-404F-A0AB-FE1E71AD5AEC}" srcOrd="0" destOrd="0" parTransId="{28DA88E5-F972-486D-B141-17B46FBA7E96}" sibTransId="{B38CC19F-EDEA-45F4-AEF7-788D2098A33D}"/>
    <dgm:cxn modelId="{C249D758-2979-47B3-92AA-BCF37CB00719}" type="presOf" srcId="{522ACAD5-DB1E-404F-A0AB-FE1E71AD5AEC}" destId="{64FFFEAB-FDC5-46E3-8A2F-E0DAC2786A2B}" srcOrd="1" destOrd="0" presId="urn:microsoft.com/office/officeart/2005/8/layout/pyramid1"/>
    <dgm:cxn modelId="{B16D44A6-F227-4826-82D3-6B2CE1A98705}" type="presOf" srcId="{70D64DDE-6D13-4B05-8BD9-76E2F861DEF9}" destId="{1023810B-8EC1-4D4A-B37A-FF21BA748AD0}" srcOrd="0" destOrd="0" presId="urn:microsoft.com/office/officeart/2005/8/layout/pyramid1"/>
    <dgm:cxn modelId="{966ACECE-70A1-4567-B768-BDEF8442F885}" type="presOf" srcId="{522ACAD5-DB1E-404F-A0AB-FE1E71AD5AEC}" destId="{DDEC7D53-1034-472A-81B4-C825E92AE78E}" srcOrd="0" destOrd="0" presId="urn:microsoft.com/office/officeart/2005/8/layout/pyramid1"/>
    <dgm:cxn modelId="{44F1B0ED-5710-4CFF-A8F3-2591FBC82C14}" type="presOf" srcId="{6AC2FA95-DC90-4B31-8A50-48FF1058463F}" destId="{B05B12AC-4969-46B9-B4D7-C12613A051E4}" srcOrd="0" destOrd="0" presId="urn:microsoft.com/office/officeart/2005/8/layout/pyramid1"/>
    <dgm:cxn modelId="{3A16FD86-306B-49E9-946E-04D04EF23C63}" type="presParOf" srcId="{007C54B7-3E6B-4D8B-A9E1-2EBA812BF5D5}" destId="{F7B0EC20-2563-44E0-A7C4-DB225CFB8591}" srcOrd="0" destOrd="0" presId="urn:microsoft.com/office/officeart/2005/8/layout/pyramid1"/>
    <dgm:cxn modelId="{875CCADF-4F38-45B4-8A17-C12841504035}" type="presParOf" srcId="{F7B0EC20-2563-44E0-A7C4-DB225CFB8591}" destId="{DDEC7D53-1034-472A-81B4-C825E92AE78E}" srcOrd="0" destOrd="0" presId="urn:microsoft.com/office/officeart/2005/8/layout/pyramid1"/>
    <dgm:cxn modelId="{3083645F-B21E-458E-B68E-60DEFA9B40E9}" type="presParOf" srcId="{F7B0EC20-2563-44E0-A7C4-DB225CFB8591}" destId="{64FFFEAB-FDC5-46E3-8A2F-E0DAC2786A2B}" srcOrd="1" destOrd="0" presId="urn:microsoft.com/office/officeart/2005/8/layout/pyramid1"/>
    <dgm:cxn modelId="{48947F0C-4BFE-4A66-84E3-C108A68CD16B}" type="presParOf" srcId="{007C54B7-3E6B-4D8B-A9E1-2EBA812BF5D5}" destId="{A647A243-27DD-4237-A7E4-B2F7888F59FF}" srcOrd="1" destOrd="0" presId="urn:microsoft.com/office/officeart/2005/8/layout/pyramid1"/>
    <dgm:cxn modelId="{0B230687-7D0A-4D8E-A947-7F228947511A}" type="presParOf" srcId="{A647A243-27DD-4237-A7E4-B2F7888F59FF}" destId="{1023810B-8EC1-4D4A-B37A-FF21BA748AD0}" srcOrd="0" destOrd="0" presId="urn:microsoft.com/office/officeart/2005/8/layout/pyramid1"/>
    <dgm:cxn modelId="{88B92622-F410-40E7-9549-450550CAA282}" type="presParOf" srcId="{A647A243-27DD-4237-A7E4-B2F7888F59FF}" destId="{716EC3CB-887F-4370-B3D7-78542CA28954}" srcOrd="1" destOrd="0" presId="urn:microsoft.com/office/officeart/2005/8/layout/pyramid1"/>
    <dgm:cxn modelId="{356A7913-6C92-4CE1-A347-248E6FF1A518}" type="presParOf" srcId="{007C54B7-3E6B-4D8B-A9E1-2EBA812BF5D5}" destId="{8DC512DE-8D30-4A2A-8C05-579485324FB5}" srcOrd="2" destOrd="0" presId="urn:microsoft.com/office/officeart/2005/8/layout/pyramid1"/>
    <dgm:cxn modelId="{CBE10186-37C6-4B57-B626-2A585F45B34C}" type="presParOf" srcId="{8DC512DE-8D30-4A2A-8C05-579485324FB5}" destId="{B05B12AC-4969-46B9-B4D7-C12613A051E4}" srcOrd="0" destOrd="0" presId="urn:microsoft.com/office/officeart/2005/8/layout/pyramid1"/>
    <dgm:cxn modelId="{BBE523CB-C9CB-49CC-BFF3-317C7CBBAA30}" type="presParOf" srcId="{8DC512DE-8D30-4A2A-8C05-579485324FB5}" destId="{91B5A834-BEC4-47E3-873D-F78739B0F91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83EA3-9546-4714-994D-839CBE1DDBA0}">
      <dsp:nvSpPr>
        <dsp:cNvPr id="0" name=""/>
        <dsp:cNvSpPr/>
      </dsp:nvSpPr>
      <dsp:spPr>
        <a:xfrm>
          <a:off x="2502705" y="391397"/>
          <a:ext cx="2973244" cy="2973244"/>
        </a:xfrm>
        <a:prstGeom prst="pieWedge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Erfarenhet</a:t>
          </a:r>
        </a:p>
      </dsp:txBody>
      <dsp:txXfrm>
        <a:off x="3373548" y="1262240"/>
        <a:ext cx="2102401" cy="2102401"/>
      </dsp:txXfrm>
    </dsp:sp>
    <dsp:sp modelId="{455888CD-81DA-45CD-A223-4EF075DEE476}">
      <dsp:nvSpPr>
        <dsp:cNvPr id="0" name=""/>
        <dsp:cNvSpPr/>
      </dsp:nvSpPr>
      <dsp:spPr>
        <a:xfrm rot="5400000">
          <a:off x="5613282" y="391397"/>
          <a:ext cx="2973244" cy="2973244"/>
        </a:xfrm>
        <a:prstGeom prst="pieWedge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Begåvning</a:t>
          </a:r>
        </a:p>
      </dsp:txBody>
      <dsp:txXfrm rot="-5400000">
        <a:off x="5613282" y="1262240"/>
        <a:ext cx="2102401" cy="2102401"/>
      </dsp:txXfrm>
    </dsp:sp>
    <dsp:sp modelId="{DEABD8AF-6CDD-4101-B2FA-0900B95128C2}">
      <dsp:nvSpPr>
        <dsp:cNvPr id="0" name=""/>
        <dsp:cNvSpPr/>
      </dsp:nvSpPr>
      <dsp:spPr>
        <a:xfrm rot="10800000">
          <a:off x="5613282" y="3501973"/>
          <a:ext cx="2973244" cy="2973244"/>
        </a:xfrm>
        <a:prstGeom prst="pieWedge">
          <a:avLst/>
        </a:prstGeom>
        <a:solidFill>
          <a:srgbClr val="FFCC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sv-SE" sz="2400" b="0" kern="1200" noProof="0" dirty="0"/>
            <a:t>Personlighet</a:t>
          </a:r>
          <a:endParaRPr lang="sv-SE" sz="2400" b="1" kern="1200" noProof="0" dirty="0"/>
        </a:p>
      </dsp:txBody>
      <dsp:txXfrm rot="10800000">
        <a:off x="5613282" y="3501973"/>
        <a:ext cx="2102401" cy="2102401"/>
      </dsp:txXfrm>
    </dsp:sp>
    <dsp:sp modelId="{0FE28A97-0288-4A80-AF98-D687DB51E2AD}">
      <dsp:nvSpPr>
        <dsp:cNvPr id="0" name=""/>
        <dsp:cNvSpPr/>
      </dsp:nvSpPr>
      <dsp:spPr>
        <a:xfrm rot="16200000">
          <a:off x="2502705" y="3501973"/>
          <a:ext cx="2973244" cy="2973244"/>
        </a:xfrm>
        <a:prstGeom prst="pieWedge">
          <a:avLst/>
        </a:prstGeom>
        <a:solidFill>
          <a:schemeClr val="accent6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kern="1200" noProof="0" dirty="0"/>
            <a:t>Motivation</a:t>
          </a:r>
        </a:p>
      </dsp:txBody>
      <dsp:txXfrm rot="5400000">
        <a:off x="3373548" y="3501973"/>
        <a:ext cx="2102401" cy="2102401"/>
      </dsp:txXfrm>
    </dsp:sp>
    <dsp:sp modelId="{7E6B09D6-DF6D-4407-908D-EBAA721AD800}">
      <dsp:nvSpPr>
        <dsp:cNvPr id="0" name=""/>
        <dsp:cNvSpPr/>
      </dsp:nvSpPr>
      <dsp:spPr>
        <a:xfrm>
          <a:off x="5031336" y="2815312"/>
          <a:ext cx="1026558" cy="8926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140E3-83DE-4B41-A1CF-A60C3BBFE97A}">
      <dsp:nvSpPr>
        <dsp:cNvPr id="0" name=""/>
        <dsp:cNvSpPr/>
      </dsp:nvSpPr>
      <dsp:spPr>
        <a:xfrm rot="10800000">
          <a:off x="5031336" y="3158642"/>
          <a:ext cx="1026558" cy="89265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DCD15-9A73-4F73-A382-8EB1304DB0B4}">
      <dsp:nvSpPr>
        <dsp:cNvPr id="0" name=""/>
        <dsp:cNvSpPr/>
      </dsp:nvSpPr>
      <dsp:spPr>
        <a:xfrm>
          <a:off x="0" y="593151"/>
          <a:ext cx="735811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07C51-0789-496D-B85C-B8DE52941D7C}">
      <dsp:nvSpPr>
        <dsp:cNvPr id="0" name=""/>
        <dsp:cNvSpPr/>
      </dsp:nvSpPr>
      <dsp:spPr>
        <a:xfrm>
          <a:off x="367905" y="47030"/>
          <a:ext cx="5150679" cy="1092240"/>
        </a:xfrm>
        <a:prstGeom prst="roundRect">
          <a:avLst/>
        </a:prstGeom>
        <a:solidFill>
          <a:srgbClr val="95181F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  <a:sp3d extrusionH="28000" prstMaterial="matte"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b="1" kern="1200" noProof="0" dirty="0">
              <a:latin typeface="Arial" pitchFamily="34" charset="0"/>
              <a:cs typeface="Arial" pitchFamily="34" charset="0"/>
            </a:rPr>
            <a:t>Resultatmål</a:t>
          </a:r>
        </a:p>
      </dsp:txBody>
      <dsp:txXfrm>
        <a:off x="421224" y="100349"/>
        <a:ext cx="5044041" cy="985602"/>
      </dsp:txXfrm>
    </dsp:sp>
    <dsp:sp modelId="{F064E1C4-2D40-4C77-AB51-E8D238D1A49E}">
      <dsp:nvSpPr>
        <dsp:cNvPr id="0" name=""/>
        <dsp:cNvSpPr/>
      </dsp:nvSpPr>
      <dsp:spPr>
        <a:xfrm>
          <a:off x="0" y="2271471"/>
          <a:ext cx="735811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13F93-7B27-4754-B91B-9D2F49FE4200}">
      <dsp:nvSpPr>
        <dsp:cNvPr id="0" name=""/>
        <dsp:cNvSpPr/>
      </dsp:nvSpPr>
      <dsp:spPr>
        <a:xfrm>
          <a:off x="367905" y="1725351"/>
          <a:ext cx="5150679" cy="1092240"/>
        </a:xfrm>
        <a:prstGeom prst="roundRect">
          <a:avLst/>
        </a:prstGeom>
        <a:solidFill>
          <a:srgbClr val="95181F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  <a:sp3d extrusionH="28000" prstMaterial="matte"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b="1" kern="1200" noProof="0" dirty="0">
              <a:latin typeface="Arial" pitchFamily="34" charset="0"/>
              <a:cs typeface="Arial" pitchFamily="34" charset="0"/>
            </a:rPr>
            <a:t>Arbetsuppgifter </a:t>
          </a:r>
        </a:p>
      </dsp:txBody>
      <dsp:txXfrm>
        <a:off x="421224" y="1778670"/>
        <a:ext cx="5044041" cy="985602"/>
      </dsp:txXfrm>
    </dsp:sp>
    <dsp:sp modelId="{358C5F15-D1CF-40D7-B253-56F25E25429B}">
      <dsp:nvSpPr>
        <dsp:cNvPr id="0" name=""/>
        <dsp:cNvSpPr/>
      </dsp:nvSpPr>
      <dsp:spPr>
        <a:xfrm>
          <a:off x="0" y="3949791"/>
          <a:ext cx="735811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CDF84-0BC6-4ADF-BEE1-50B301336478}">
      <dsp:nvSpPr>
        <dsp:cNvPr id="0" name=""/>
        <dsp:cNvSpPr/>
      </dsp:nvSpPr>
      <dsp:spPr>
        <a:xfrm>
          <a:off x="367905" y="3403671"/>
          <a:ext cx="5150679" cy="1092240"/>
        </a:xfrm>
        <a:prstGeom prst="roundRect">
          <a:avLst/>
        </a:prstGeom>
        <a:solidFill>
          <a:srgbClr val="95181F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683" tIns="0" rIns="194683" bIns="0" numCol="1" spcCol="1270" anchor="ctr" anchorCtr="0">
          <a:noAutofit/>
          <a:sp3d extrusionH="28000" prstMaterial="matte"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800" b="1" kern="1200" noProof="0" dirty="0">
              <a:latin typeface="Arial" pitchFamily="34" charset="0"/>
              <a:cs typeface="Arial" pitchFamily="34" charset="0"/>
            </a:rPr>
            <a:t>Kompetenser</a:t>
          </a:r>
        </a:p>
      </dsp:txBody>
      <dsp:txXfrm>
        <a:off x="421224" y="3456990"/>
        <a:ext cx="5044041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7D53-1034-472A-81B4-C825E92AE78E}">
      <dsp:nvSpPr>
        <dsp:cNvPr id="0" name=""/>
        <dsp:cNvSpPr/>
      </dsp:nvSpPr>
      <dsp:spPr>
        <a:xfrm>
          <a:off x="1392154" y="0"/>
          <a:ext cx="1392154" cy="1354666"/>
        </a:xfrm>
        <a:prstGeom prst="trapezoid">
          <a:avLst>
            <a:gd name="adj" fmla="val 513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0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kern="1200" dirty="0"/>
            <a:t>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0" kern="1200" dirty="0"/>
            <a:t>områden</a:t>
          </a:r>
        </a:p>
      </dsp:txBody>
      <dsp:txXfrm>
        <a:off x="1392154" y="0"/>
        <a:ext cx="1392154" cy="1354666"/>
      </dsp:txXfrm>
    </dsp:sp>
    <dsp:sp modelId="{1023810B-8EC1-4D4A-B37A-FF21BA748AD0}">
      <dsp:nvSpPr>
        <dsp:cNvPr id="0" name=""/>
        <dsp:cNvSpPr/>
      </dsp:nvSpPr>
      <dsp:spPr>
        <a:xfrm>
          <a:off x="696077" y="1354666"/>
          <a:ext cx="2784309" cy="1354666"/>
        </a:xfrm>
        <a:prstGeom prst="trapezoid">
          <a:avLst>
            <a:gd name="adj" fmla="val 513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43</a:t>
          </a:r>
          <a:br>
            <a:rPr lang="sv-SE" sz="2000" kern="1200" dirty="0"/>
          </a:br>
          <a:r>
            <a:rPr lang="sv-SE" sz="2000" kern="1200" dirty="0"/>
            <a:t>kompetenser</a:t>
          </a:r>
        </a:p>
      </dsp:txBody>
      <dsp:txXfrm>
        <a:off x="1183331" y="1354666"/>
        <a:ext cx="1809801" cy="1354666"/>
      </dsp:txXfrm>
    </dsp:sp>
    <dsp:sp modelId="{B05B12AC-4969-46B9-B4D7-C12613A051E4}">
      <dsp:nvSpPr>
        <dsp:cNvPr id="0" name=""/>
        <dsp:cNvSpPr/>
      </dsp:nvSpPr>
      <dsp:spPr>
        <a:xfrm>
          <a:off x="0" y="2709333"/>
          <a:ext cx="4176464" cy="1354666"/>
        </a:xfrm>
        <a:prstGeom prst="trapezoid">
          <a:avLst>
            <a:gd name="adj" fmla="val 5138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dirty="0"/>
            <a:t>215</a:t>
          </a:r>
          <a:br>
            <a:rPr lang="sv-SE" sz="2000" kern="1200" dirty="0"/>
          </a:br>
          <a:r>
            <a:rPr lang="sv-SE" sz="2000" kern="1200" dirty="0"/>
            <a:t>beteenden</a:t>
          </a:r>
        </a:p>
      </dsp:txBody>
      <dsp:txXfrm>
        <a:off x="730881" y="2709333"/>
        <a:ext cx="2714701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0A1B-FBCC-4B21-8AE0-182084E4C88E}" type="datetimeFigureOut">
              <a:rPr lang="sv-SE" smtClean="0"/>
              <a:t>2017-06-01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BC3-B8FE-4F03-8267-01A8A4E188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58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B67A-8478-4E12-A577-248FD2043184}" type="datetimeFigureOut">
              <a:rPr lang="sv-SE" smtClean="0"/>
              <a:t>2017-06-01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7836-38C5-4A96-8545-0E1EB60E6E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05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35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11:15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894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92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3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580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11:15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91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75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36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34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6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36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10.30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45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09:10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47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09.15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7836-38C5-4A96-8545-0E1EB60E6EC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76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0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2123728" y="2786173"/>
            <a:ext cx="5832648" cy="107487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73F65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7" name="textruta 16"/>
          <p:cNvSpPr txBox="1"/>
          <p:nvPr userDrawn="1"/>
        </p:nvSpPr>
        <p:spPr>
          <a:xfrm>
            <a:off x="1510762" y="6608385"/>
            <a:ext cx="6563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©2017. All 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ACCELERATING – PRESTATION. POTENTIAL. KOMPETENS. RESULTAT. WWW.ACCELERATING.SE</a:t>
            </a: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802059" cy="540000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7" r="42818"/>
          <a:stretch/>
        </p:blipFill>
        <p:spPr>
          <a:xfrm>
            <a:off x="0" y="0"/>
            <a:ext cx="611556" cy="6876000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85" y="2961024"/>
            <a:ext cx="480535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4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76722" y="116632"/>
            <a:ext cx="6967686" cy="1074875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173F65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44816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xtruta 5"/>
          <p:cNvSpPr txBox="1"/>
          <p:nvPr userDrawn="1"/>
        </p:nvSpPr>
        <p:spPr>
          <a:xfrm>
            <a:off x="1510762" y="6608385"/>
            <a:ext cx="6563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©2017. All 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Rights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v-SE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Reserved</a:t>
            </a:r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ACCELERATING – PRESTATION. POTENTIAL. KOMPETENS. RESULTAT. WWW.ACCELERATING.SE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7" y="188640"/>
            <a:ext cx="1321511" cy="396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1" y="368720"/>
            <a:ext cx="379371" cy="54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7" r="42818"/>
          <a:stretch/>
        </p:blipFill>
        <p:spPr>
          <a:xfrm>
            <a:off x="0" y="0"/>
            <a:ext cx="611556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B82E-7AC8-4D4D-9979-D2D9D5B0190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01-06-2017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ACF9-4B80-4914-A072-7E10628CAAB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666" y="116632"/>
            <a:ext cx="6967686" cy="10748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988840"/>
            <a:ext cx="7886700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6463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 for at redigere i masteren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2800" y="6477000"/>
            <a:ext cx="1219200" cy="304800"/>
          </a:xfrm>
        </p:spPr>
        <p:txBody>
          <a:bodyPr/>
          <a:lstStyle>
            <a:lvl1pPr algn="r">
              <a:lnSpc>
                <a:spcPct val="100000"/>
              </a:lnSpc>
              <a:buClrTx/>
              <a:buSzTx/>
              <a:buFontTx/>
              <a:buNone/>
              <a:defRPr sz="1000" b="0" i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D78D6CA-E1B0-4195-AE31-32D4C4AAB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8561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666" y="116632"/>
            <a:ext cx="6967686" cy="10748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988840"/>
            <a:ext cx="7886700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7238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B82E-7AC8-4D4D-9979-D2D9D5B0190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01-06-2017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ACF9-4B80-4914-A072-7E10628CAAB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666" y="116632"/>
            <a:ext cx="6967686" cy="10748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27584" y="1988840"/>
            <a:ext cx="7886700" cy="4351338"/>
          </a:xfr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03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B82E-7AC8-4D4D-9979-D2D9D5B01905}" type="datetimeFigureOut">
              <a:rPr lang="da-DK" smtClean="0"/>
              <a:t>01-06-2017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ACF9-4B80-4914-A072-7E10628CAA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7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B82E-7AC8-4D4D-9979-D2D9D5B0190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01-06-2017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ACF9-4B80-4914-A072-7E10628CAAB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B82E-7AC8-4D4D-9979-D2D9D5B0190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01-06-2017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ACF9-4B80-4914-A072-7E10628CAAB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B82E-7AC8-4D4D-9979-D2D9D5B01905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01-06-2017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ACF9-4B80-4914-A072-7E10628CAABD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oogle.se/url?sa=i&amp;rct=j&amp;q=&amp;esrc=s&amp;source=images&amp;cd=&amp;cad=rja&amp;docid=ttGQcj_j2FnAGM&amp;tbnid=MwLldcIG_Zvo6M:&amp;ved=0CAUQjRw&amp;url=http://www.arkivrad.no/public.aspx?pageid=75233&amp;newsid=8565&amp;ei=HqDWUoGOOaTG4gT0pYDoCQ&amp;bvm=bv.59378465,d.bGE&amp;psig=AFQjCNG_KEIvFB8uJpySzvtb17UPVdIsfw&amp;ust=138988371705300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Kompetenstabell.xlsx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ORH_9nczLpyeSM&amp;tbnid=zpVBLJXI2FbDJM:&amp;ved=0CAUQjRw&amp;url=http://clipart.usscouts.org/library/scouting_skills_and_activities/camping_gear/&amp;ei=OfNhUYWWN6K64ASQzYGACQ&amp;bvm=bv.44770516,d.bGE&amp;psig=AFQjCNH8T3SUFkEc0M4P1yEeZ5ouVTaVwA&amp;ust=136546008426879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e/url?sa=i&amp;rct=j&amp;q=&amp;esrc=s&amp;frm=1&amp;source=images&amp;cd=&amp;cad=rja&amp;docid=xqaqc8EMrEsAkM&amp;tbnid=LjxPUtsP44pY6M:&amp;ved=0CAUQjRw&amp;url=http://powertochange.com/world/coping-with-stress/&amp;ei=pOyQUcDYEOq74ATnxICYBQ&amp;bvm=bv.46340616,d.bGE&amp;psig=AFQjCNGexZdt4ywxAprC50kidRMDdQnqXA&amp;ust=136853863068089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" t="37091" r="2023" b="9923"/>
          <a:stretch/>
        </p:blipFill>
        <p:spPr>
          <a:xfrm>
            <a:off x="0" y="1700808"/>
            <a:ext cx="9144000" cy="288032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0" y="4365104"/>
            <a:ext cx="9144000" cy="1440159"/>
          </a:xfrm>
          <a:prstGeom prst="rect">
            <a:avLst/>
          </a:prstGeom>
          <a:solidFill>
            <a:srgbClr val="689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0" y="5805263"/>
            <a:ext cx="9144000" cy="1049343"/>
          </a:xfrm>
          <a:prstGeom prst="rect">
            <a:avLst/>
          </a:prstGeom>
          <a:solidFill>
            <a:srgbClr val="17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173F65"/>
              </a:solidFill>
            </a:endParaRPr>
          </a:p>
        </p:txBody>
      </p:sp>
      <p:sp>
        <p:nvSpPr>
          <p:cNvPr id="5" name="AutoShape 2" descr="data:image/jpeg;base64,/9j/4AAQSkZJRgABAQAAAQABAAD/2wCEAAkGBhQSEBEUERQUERISFhUaGRgTGRcfFBofHxMdGhwYIBUjJyYgIyUvHx0ZJDssLycpLDA4IR8zQTA2RigrLCkBCQoKDgwOGg8PGTUkHyEsKiwsLDQzKywsLywsLCwsLCksNTUzKSwtLC4sLCw0LzUsLC4pKSwsLiwpKSwsNCotLP/AABEIAEAAgAMBIgACEQEDEQH/xAAbAAEAAwEBAQEAAAAAAAAAAAAABQYHBAEDAv/EADQQAAEDAgQEAwYGAwEAAAAAAAEAAgMEEQYSITEFIkFhBxOBFDJRcZGhFSMkQlLBctHhFv/EABgBAQADAQAAAAAAAAAAAAAAAAABAgQD/8QAIREAAgIBAwUBAAAAAAAAAAAAAAECEQMEEiExQVFSoRP/2gAMAwEAAhEDEQA/ANxREQBERAEREAREQBERAEREAREQBERAfGrq2RMc+RwYxguSdgFleIfFeWRxbSDyoxs9wvI7vY6N+5Ux4x1bmwU8Y0ZI9xd3ygFo+9/RV7w3wmyqfJNOM0MNgGnZzrXN+wFvqrKqtlXd0i48M4pK7gbpnSOMvlSOz35rgnW6p/AfFSoiIFR+pj6nQSDuDsfkfqrx/wCrjbyMhHkjSwsNP8LWVR8RsJxMjZV0oDY3EB7QOXm91wHTXQjuFnwarDnbUHdHXLhyY0nJGncM4nHURNlhcHsdsf6I6FdSy3wbq3eZVR35MrH26B1y2/qLfRT/AB19aJZMldS07AeRjgM5Fv3EnRd65Od8FzRZpw/xJndw6plcxpngdG3Nbls/Zxb2sfspHCHEKyd0UntkE8btZYgy0jNDoNfjZKFl6RZbw3F9ZWzTBlTBRuYbMikbfNqRlLj1FrH57KXxNiupilpaSIxMqJWtMkrvcaT8BtbRxv2HxShZe0Wf8IxfUQ1ctLUvjqiI3Pjki0zEMLsthfex+VlHYfxPXVoc+Krpo5b8sD2aOFtw690oWaiobFWKI6CASytc8FwaAy17kE7mwGgKqmIcW1H4gaRk8dExjR+ZI2+Ylt+uwO3ovcV8Zq6bh8TpXwSyOmy5msDo3MyEtNjpe4upoiy4VeJKeKGOWaRsTJAC3PoTy3tb42UjHIHNDhqHAEfIhZD4kundBSyzSMfFIAWMa2zmnyQXEu631Wh4Upapkf6qWOVrmx+WI2FpaMpvc31/b9Corgm+T9Yww4K2ldHcB4OZhPRw/o6j1VR8LqjJ7XQzAxyhxdlO+rcrh6WB73WkqF49hhlQ5kjXGGpi1jlaNR2I/c3snVUx3tEA/C04dlABH8ri3z+K5/EeqbDRQ0bbySzFoAA1s1wJNu5sB/xXOOplERzRgzDTK08jj8Q7oPS4XBwjDAjmdUzuE9U/d9rNYOjGN6DvuVj02ix6eTlHuaM2onlSTODBOEXUlJICQKmcXcf4nKQ1vpf63VRw5hmeAyMn4a2qmc64llkbk26kgk63N9zda0i2WZ6M1wvwGtoYq0ezMnc8xBrS8ZXgF2b0s7r9FxQ4ZnlrqeWCidw4RuBkcXgtPMCbAW6XFut1qsrMzSNriy5W8ON/ffr3VZTknwiVFd2Z1iWgnqhIJOFWncSGzRyNtvoXDrp3TieAaryqOUBlRNCwNkifqHAOu0XO9gSD6LQ/w22zjfa/bqvRQuDhzktsbgk/Cyr+k/UnZHyVXDEDy97ncLjpHRsJY5pbcvt7uwtdVzj/AAWoq2gfhfs9SXAmRkjfL76WC01tARYCRwAXo4ebD8x9x1v8k/SXr9GyPkpXGKafKyGo4d7e2ONjRM14Ehdl5td91XjgetHDvL8skuqGvbFmbdg8t4cd7C5I07XWrv4eDrmcDYC99dP9rz8P10e4X311OynfP1+jZHyUrHGF56jh9GyJmZ8IGZlxm1jym3TQqx4Rr6mSIiqp/ZvLDGs5r5xlsTbpt91JmgPR7x6r6wQZb8xde2/TRFKT4aG1dUz7IiKxAREQBERAEREAREQBERAEREAREQ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data:image/jpeg;base64,/9j/4AAQSkZJRgABAQAAAQABAAD/2wCEAAkGBhQSEBEUERQUERISFhUaGRgTGRcfFBofHxMdGhwYIBUjJyYgIyUvHx0ZJDssLycpLDA4IR8zQTA2RigrLCkBCQoKDgwOGg8PGTUkHyEsKiwsLDQzKywsLywsLCwsLCksNTUzKSwtLC4sLCw0LzUsLC4pKSwsLiwpKSwsNCotLP/AABEIAEAAgAMBIgACEQEDEQH/xAAbAAEAAwEBAQEAAAAAAAAAAAAABQYHBAEDAv/EADQQAAEDAgQEAwYGAwEAAAAAAAEAAgMEEQYSITEFIkFhBxOBFDJRcZGhFSMkQlLBctHhFv/EABgBAQADAQAAAAAAAAAAAAAAAAABAgQD/8QAIREAAgIBAwUBAAAAAAAAAAAAAAECEQMEEiExQVFSoRP/2gAMAwEAAhEDEQA/ANxREQBERAEREAREQBERAEREAREQBERAfGrq2RMc+RwYxguSdgFleIfFeWRxbSDyoxs9wvI7vY6N+5Ux4x1bmwU8Y0ZI9xd3ygFo+9/RV7w3wmyqfJNOM0MNgGnZzrXN+wFvqrKqtlXd0i48M4pK7gbpnSOMvlSOz35rgnW6p/AfFSoiIFR+pj6nQSDuDsfkfqrx/wCrjbyMhHkjSwsNP8LWVR8RsJxMjZV0oDY3EB7QOXm91wHTXQjuFnwarDnbUHdHXLhyY0nJGncM4nHURNlhcHsdsf6I6FdSy3wbq3eZVR35MrH26B1y2/qLfRT/AB19aJZMldS07AeRjgM5Fv3EnRd65Od8FzRZpw/xJndw6plcxpngdG3Nbls/Zxb2sfspHCHEKyd0UntkE8btZYgy0jNDoNfjZKFl6RZbw3F9ZWzTBlTBRuYbMikbfNqRlLj1FrH57KXxNiupilpaSIxMqJWtMkrvcaT8BtbRxv2HxShZe0Wf8IxfUQ1ctLUvjqiI3Pjki0zEMLsthfex+VlHYfxPXVoc+Krpo5b8sD2aOFtw690oWaiobFWKI6CASytc8FwaAy17kE7mwGgKqmIcW1H4gaRk8dExjR+ZI2+Ylt+uwO3ovcV8Zq6bh8TpXwSyOmy5msDo3MyEtNjpe4upoiy4VeJKeKGOWaRsTJAC3PoTy3tb42UjHIHNDhqHAEfIhZD4kundBSyzSMfFIAWMa2zmnyQXEu631Wh4Upapkf6qWOVrmx+WI2FpaMpvc31/b9Corgm+T9Yww4K2ldHcB4OZhPRw/o6j1VR8LqjJ7XQzAxyhxdlO+rcrh6WB73WkqF49hhlQ5kjXGGpi1jlaNR2I/c3snVUx3tEA/C04dlABH8ri3z+K5/EeqbDRQ0bbySzFoAA1s1wJNu5sB/xXOOplERzRgzDTK08jj8Q7oPS4XBwjDAjmdUzuE9U/d9rNYOjGN6DvuVj02ix6eTlHuaM2onlSTODBOEXUlJICQKmcXcf4nKQ1vpf63VRw5hmeAyMn4a2qmc64llkbk26kgk63N9zda0i2WZ6M1wvwGtoYq0ezMnc8xBrS8ZXgF2b0s7r9FxQ4ZnlrqeWCidw4RuBkcXgtPMCbAW6XFut1qsrMzSNriy5W8ON/ffr3VZTknwiVFd2Z1iWgnqhIJOFWncSGzRyNtvoXDrp3TieAaryqOUBlRNCwNkifqHAOu0XO9gSD6LQ/w22zjfa/bqvRQuDhzktsbgk/Cyr+k/UnZHyVXDEDy97ncLjpHRsJY5pbcvt7uwtdVzj/AAWoq2gfhfs9SXAmRkjfL76WC01tARYCRwAXo4ebD8x9x1v8k/SXr9GyPkpXGKafKyGo4d7e2ONjRM14Ehdl5td91XjgetHDvL8skuqGvbFmbdg8t4cd7C5I07XWrv4eDrmcDYC99dP9rz8P10e4X311OynfP1+jZHyUrHGF56jh9GyJmZ8IGZlxm1jym3TQqx4Rr6mSIiqp/ZvLDGs5r5xlsTbpt91JmgPR7x6r6wQZb8xde2/TRFKT4aG1dUz7IiKxAREQBERAEREAREQBERAEREAREQH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6" descr="data:image/jpeg;base64,/9j/4AAQSkZJRgABAQAAAQABAAD/2wCEAAkGBggSEBQTExIWFRQWGSIVGRcVGB8fHxsdGiAeHB8gIBsdICceHCIjIBodHy8gIycpLi8tHCEzNTwwNSYsLCkBCQoKDgwOGg8PGCklHiQvKSk1KSwyKSksLCwsKTUpNSwsKTQpLCwsKSkpLDAsLCosLCwpLCwsKTUsLCwsLCkpLP/AABEIADAAxQMBIgACEQEDEQH/xAAcAAACAwEBAQEAAAAAAAAAAAAFBgAEBwMCAQj/xAA6EAACAAQEAwYDBwMEAwAAAAABAgADBBEFBhIhMUFRBxMiMmFxgZGhFBVCUrHB0WKC8CNyc+EzNZL/xAAaAQADAQEBAQAAAAAAAAAAAAAAAQMCBgUE/8QAHxEAAgICAgMBAAAAAAAAAAAAAAECEQMxEiEEQVEi/9oADAMBAAIRAxEAPwDbKmpky0Z3YKqi5ZjYAepjMsy9rUwkpRrYcO9cbn/ap4e7fKBfaVmubUVDU6NaTKbSQPxOOJPUA7D2JhLiij9Jyl8GXLmMYjPxGlM2dMf/AFR5mNuf4eA+Ua3nIn7vqv8Aib9IQsk9nWJidJqZpEpUYOEIu5t1H4fjv6RpWM4d9op5snVp7xCmq17XHG3OFJ9jinRheFZvxunI7ue9h+FzqX5Ne3wtGmZS7S6OqIlTgJM47DfwOfQngf6T8CYzvM2SMTovE4DyibCYnD2YcVP0hejVJmE2j9NRIRuzDNc2plNImtqmygCGPFkO2/UqdifUesOs6fKRSzsFUcSxAA+JibVFU7OkSAD58y2Db7VLv6EkfMC0F6HEaScuuVMSYvVGBH0hDssRIpYljOH066p01JYPDWwF/YcT8Ip0OccBnNpSplluQLWJ9g1r/CALDMSOFZXU0pC8x1RR+JyAPmYEyc85dZtIqpV/U2HzNhAAdiR5R1IBBBB3BHOA9ZnPAJT6HqZYYbEXvb3te3xgANRI4UdbTTUDy3V0PBkII+YivieO4bTgGdOSXfgGbc+w4mAC/EgRh+bcEntpl1Mtm5LqsT7A2Ji9X4lSSU1zZiy16uwA+vGACzA7HMwYfSSw899IJsAASSfQDcxUps75emNpWqlX9Wt9WsIF9oeEYZUypXe1SU7Aky2cizXA1CxIvyNx+8OhN/BkwrFqOplCbJcOh5+o4gg7gjpFyFLKr4DQ0iqKyUys5JmF1AZ9rgb8hba/6xl741UvXKz1DtLE8G7TDpCiZe/G1rfSHxsTlRvsSBKZswI8KqSfaYv8xIVGrPz/AFOvW+rzamv73N/rDp2U4BKnVLTnF1kW0g/na9j/AGgE+5EVu0vLb09W01R/pTyWB6PxZfj5h7npDB2NVUvTUy/xalf3BGn6EfWKN9EUuxuzBjryiES2oi5PQfzAGXj2Iqb94T6HcfKLOaaZ1n6uTAWPqNrfvAaOH8/ys68iS5NVo6fxcGJ4k6TseaOfT1cgh1BVgUdTw9YwfMGFGmqpsjiEawJ5qd1PyIjbsqUzrJLHbUbj2AteMj7QquXMxKoK8AQnxVQD9RHWeDknkwxlPbR4HlRjHI1HVl/so1/eItw7pr+3h/eNPzZgFHV0/dzn7tQwcPtsR77bi4hc7KctvJktUuLPOACg8kG4P9x39gIUu1LE6t655TE93LC6E5bqCWtzJJ4+kfVtkdRD9RlHIgQqKxVe2zmoUkH/AG+U+1oWOzrEJ0nEZSq3hmEy3A4MLGx+BAIMMlFljIkuQrzalZhIuT3tt+gRN/huYTcpT5CYjTsWCoJvEmwA3AuT7iGtCe0dc3T5jYnO7/VZZukgcRLBFgt+Hh3HqYcabJeUawI1JOKkEFk1FiQDchkfxA+o294K5hn5Mqpzyah1SdLOjWboetg/lYb8DeM3zNhVJSVCimqhNFtQZCNSG/Asu1+e1oNg+g52uzqk1iIb92soFByuSdR99gPa0WsFy7k2sp0RJzSqnSNWp/EW5+FvCwv+WDjY7gM+lppeJFRMmSRNuwIte41Bx5CbX4iEnOWXMFp1R6aqWaGNu71BiBa+oFeXLfqIF8G/o2Z9rZlBh9PSSWsWXuyw2OlANVumon9YB5LyhglRTNMqJwR2JVAJgXSBte3Mk347WihXS8RqcJlT31P9mmtL1Hc92QtiTzCt4b+3SPuUFyg6FK5SswG4cs4VgeR0mwI9eMHoXs+5BxefS4gsoNeXMfuXA4E3IVh63tv0JgZi1RrxGY1VrI74iYB5goa1h0svARpOX8vZJmTg1KQ8yURM8MxzbfY7mx3HCPOOPkmtmvLnTFlz0Yyy99DXU28xGlx73gvsddFSgyVlSpeVNpJ3kZXaXqLXCkGxV/Gp24ws9qc6pOIsrk6VRe7B4WIuSPdrgn0gTj9DJo6q1NVd5pAZZiHdTvsSNri19usaTiGLZaqJcmTiBVZ5lJMJYFdJdb7OPL7E9INdi30BaHKuTa2Sq085pU61iGa7X9UbZv7LCPXa1TJKkUUteCBkHsqoP2hZzjgGFUzIaaqE4Nc6dQLJbgdS/wDRjtmPEaydhtC00lmDzVDHiwXSASefS/pAHqhiyNlWgrcOUTtfgnORoa3EIDfb0hDl0Uo1gk76O+7vjvp16ePW3ONU7I//AF5/5W/RYy6dOEuvZmBslQWI5+GZc/pAtsHpGryOy3AkvYzd+szp8PWJBnDM2YPUau5nB9Ni2xFtV7cQOhiRm2bpFrF8IpamS0mat0b5g8iDyI6xkM7D8TwWtSbYvKvYMOExDxU/la29jzFxtG1xwraGnnS2lzEDowsVYXB/zrCToGrONPPoqqQrrZ5bjUP85EcPSOErLeHKb6L+hJI+UA8OwGtw2YTILTqNzdpXF5R/Mn5x1Xj7nix1uJqksOitNZvIicWPx2UdSdh9IjPBjm+UopsrHJOKpNoD54zVLoaY6SO+cFZa9OrH0X9bCEjInZ9OnsKmqBEq+pUbjMPG7f08/wCr24t2HZJaZP8Atdcwmzj5ZY/8csDgAD5rdTtff1hui90qRKrds+ACAmYcm4VW2M5DrUWDobNbp0I9xByJGTQoUHZZl2W2oo0w9JjXHyAAPxgicj4F9oFR3ChxyHkvybRwuOv7weiQ7YqQn4z2e5dmzWd9aO93Yq5sTfc+K44nhFbDezjK6EOS0weYLNcW26gAXG3OHGoo0cgkkEcLe4P7RX+5af13Fjw6Wvw24xCUsyf5Sooo4672Bseypl6rcNMvrC2BluR4VNrW8u1+kCKXszyz59U1gD5S4F/kAd/cQ6vhsokm5F+Pxt/Ajm2FKWFz4Qun1N+vtc294zyzr0h8cbPtKmGy5QlIEWWo06BawB5W533vCtiHZ3liY4Kq8sv4gJRNrdbEEAb8oZ6nCwQNJ3HU22vfiBsb/S8dPu8FEVj5bcBYbdOY+EHPN2qDjADYBlLA6FzMlsxdl06ne/hO/AWHK97cooYl2c5ZmOzEujE6m0zOZP8AVfiT9YZDhAuLO223LhYiw29Y9phMgG463+RB48eUHPNekHHHWxXwvs6yzKdWOqYR4gs1gRtz0gAHhzizmHJ+XqmZ3swPrYXLy2PBQBe262Atyg990yept09d9/rHd6KSSpIvpFhf4fxGuWZ/BccYlU/ZjldDqZ3cA+VpgAP/AMgE8OsGMSy7gNXLko66Ulg92qtosDbkOVl/WC8rCpCnblw4dCOPE8TEbCpJ5m1gLdbCwMLlm3SDjjKmB4fhNHK7qSwCEl/E99zbn8IE45kXLlTNaa5KO3iYy3AB9SDcX9YZRQyr3343+Q0/pHFcHpx15dOVhxt6CDlm+IKgAsKyFl6Vq0a2JtcmYeV7eWw5mJDEtAgZjcjVvYGw+nvxiRtSye0LjD0f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212725"/>
            <a:ext cx="18764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Pladsholder til tekst 6"/>
          <p:cNvSpPr txBox="1">
            <a:spLocks/>
          </p:cNvSpPr>
          <p:nvPr/>
        </p:nvSpPr>
        <p:spPr>
          <a:xfrm>
            <a:off x="152400" y="4797152"/>
            <a:ext cx="8884096" cy="537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500"/>
              </a:lnSpc>
              <a:buNone/>
            </a:pPr>
            <a:r>
              <a:rPr lang="sv-SE" sz="2400" b="1" dirty="0">
                <a:solidFill>
                  <a:schemeClr val="bg1"/>
                </a:solidFill>
              </a:rPr>
              <a:t>”KOMPETENSBASERAD URVALS- &amp; INTERVJUTEKNIK”, 1 DAG</a:t>
            </a:r>
          </a:p>
          <a:p>
            <a:pPr marL="0" indent="0" algn="ctr">
              <a:lnSpc>
                <a:spcPts val="3500"/>
              </a:lnSpc>
              <a:buNone/>
            </a:pPr>
            <a:endParaRPr lang="sv-SE" sz="2400" b="1" spc="40" dirty="0">
              <a:solidFill>
                <a:srgbClr val="173F65"/>
              </a:solidFill>
              <a:latin typeface="Calibri" panose="22635452340000000000" pitchFamily="1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1057275" cy="150495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331640" y="6608385"/>
            <a:ext cx="6563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©2017. All </a:t>
            </a:r>
            <a:r>
              <a:rPr lang="sv-SE" sz="1000" dirty="0" err="1">
                <a:solidFill>
                  <a:schemeClr val="bg1"/>
                </a:solidFill>
              </a:rPr>
              <a:t>Rights</a:t>
            </a:r>
            <a:r>
              <a:rPr lang="sv-SE" sz="1000" dirty="0">
                <a:solidFill>
                  <a:schemeClr val="bg1"/>
                </a:solidFill>
              </a:rPr>
              <a:t> </a:t>
            </a:r>
            <a:r>
              <a:rPr lang="sv-SE" sz="1000" dirty="0" err="1">
                <a:solidFill>
                  <a:schemeClr val="bg1"/>
                </a:solidFill>
              </a:rPr>
              <a:t>Reserved</a:t>
            </a:r>
            <a:r>
              <a:rPr lang="sv-SE" sz="1000" dirty="0">
                <a:solidFill>
                  <a:schemeClr val="bg1"/>
                </a:solidFill>
              </a:rPr>
              <a:t>. ACCELERATING – PRESTATION. POTENTIAL. KOMPETENS. RESULTAT. WWW.ACCELERATING.SE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112531" y="5877272"/>
            <a:ext cx="2622898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sv-SE" b="1" dirty="0" err="1">
                <a:solidFill>
                  <a:schemeClr val="bg1"/>
                </a:solidFill>
              </a:rPr>
              <a:t>Accelerating</a:t>
            </a:r>
            <a:r>
              <a:rPr lang="sv-SE" b="1" dirty="0">
                <a:solidFill>
                  <a:schemeClr val="bg1"/>
                </a:solidFill>
              </a:rPr>
              <a:t> Sverige 2017</a:t>
            </a:r>
          </a:p>
        </p:txBody>
      </p:sp>
    </p:spTree>
    <p:extLst>
      <p:ext uri="{BB962C8B-B14F-4D97-AF65-F5344CB8AC3E}">
        <p14:creationId xmlns:p14="http://schemas.microsoft.com/office/powerpoint/2010/main" val="67426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Vad säger forskningen, vem fick jobbet?</a:t>
            </a:r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218776"/>
              </p:ext>
            </p:extLst>
          </p:nvPr>
        </p:nvGraphicFramePr>
        <p:xfrm>
          <a:off x="539552" y="1988840"/>
          <a:ext cx="8424936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434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Intervjuer idag +/-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Vad gör du bra idag när du intervjuar? (+)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endParaRPr lang="sv-SE" b="1" dirty="0"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Vad skulle du kunna göra bättre? (-)</a:t>
            </a:r>
          </a:p>
          <a:p>
            <a:pPr marL="457200" indent="-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defRPr/>
            </a:pPr>
            <a:endParaRPr lang="sv-SE" b="1" dirty="0"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b="1" dirty="0"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b="1" dirty="0">
                <a:cs typeface="Arial" pitchFamily="34" charset="0"/>
              </a:rPr>
              <a:t>	</a:t>
            </a:r>
            <a:r>
              <a:rPr lang="sv-SE" dirty="0">
                <a:cs typeface="Arial" pitchFamily="34" charset="0"/>
              </a:rPr>
              <a:t>-&gt; Diskutera två och två (5 min)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dirty="0">
                <a:cs typeface="Arial" pitchFamily="34" charset="0"/>
              </a:rPr>
              <a:t>	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dirty="0">
                <a:cs typeface="Arial" pitchFamily="34" charset="0"/>
              </a:rPr>
              <a:t>	-&gt; Redovisa svar för gruppen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657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vanliga fel…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309910"/>
            <a:ext cx="7344816" cy="507141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b="1" dirty="0">
                <a:solidFill>
                  <a:srgbClr val="002060"/>
                </a:solidFill>
                <a:cs typeface="Arial" pitchFamily="34" charset="0"/>
              </a:rPr>
              <a:t># 1: </a:t>
            </a:r>
            <a:r>
              <a:rPr lang="sv-SE" sz="2200" b="1" dirty="0">
                <a:cs typeface="Arial" pitchFamily="34" charset="0"/>
              </a:rPr>
              <a:t>Du pratar för mycket: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dirty="0">
                <a:cs typeface="Arial" pitchFamily="34" charset="0"/>
              </a:rPr>
              <a:t>Se upp för tendensen att ”pladdra på” om ditt eget arbete och företaget, du missar kandidatens förmåga att göra jobbet.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b="1" dirty="0">
                <a:solidFill>
                  <a:srgbClr val="002060"/>
                </a:solidFill>
                <a:cs typeface="Arial" pitchFamily="34" charset="0"/>
              </a:rPr>
              <a:t>#2: </a:t>
            </a:r>
            <a:r>
              <a:rPr lang="sv-SE" sz="2200" b="1" dirty="0">
                <a:cs typeface="Arial" pitchFamily="34" charset="0"/>
              </a:rPr>
              <a:t>Du är rädd att ställa tuffa frågor: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dirty="0">
                <a:cs typeface="Arial" pitchFamily="34" charset="0"/>
              </a:rPr>
              <a:t>Det är vanligt att ställa enklare frågor till någon du ”tycker om”. Det är bättre att ställa samtliga kandidater samma typ av utmanande frågor - du blir förvånad över vad de avslöjar!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b="1" dirty="0">
                <a:solidFill>
                  <a:srgbClr val="002060"/>
                </a:solidFill>
                <a:cs typeface="Arial" pitchFamily="34" charset="0"/>
              </a:rPr>
              <a:t>#3: </a:t>
            </a:r>
            <a:r>
              <a:rPr lang="sv-SE" sz="2200" b="1" dirty="0">
                <a:cs typeface="Arial" pitchFamily="34" charset="0"/>
              </a:rPr>
              <a:t>Du faller offer för ”halo/</a:t>
            </a:r>
            <a:r>
              <a:rPr lang="sv-SE" sz="2200" b="1" dirty="0" err="1">
                <a:cs typeface="Arial" pitchFamily="34" charset="0"/>
              </a:rPr>
              <a:t>harshness</a:t>
            </a:r>
            <a:r>
              <a:rPr lang="sv-SE" sz="2200" b="1" dirty="0">
                <a:cs typeface="Arial" pitchFamily="34" charset="0"/>
              </a:rPr>
              <a:t>-effekten”: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dirty="0">
                <a:cs typeface="Arial" pitchFamily="34" charset="0"/>
              </a:rPr>
              <a:t>Om en kandidat är perfekt klädd, ger ett fast handslag, och besvarar den första frågan perfekt -&gt; uppmärksamma alla svar och låt dig inte styras av det första intrycket!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b="1" dirty="0">
                <a:solidFill>
                  <a:srgbClr val="002060"/>
                </a:solidFill>
                <a:cs typeface="Arial" pitchFamily="34" charset="0"/>
              </a:rPr>
              <a:t>#4: </a:t>
            </a:r>
            <a:r>
              <a:rPr lang="sv-SE" sz="2200" b="1" dirty="0">
                <a:cs typeface="Arial" pitchFamily="34" charset="0"/>
              </a:rPr>
              <a:t>Du betygsätter och jämför kandidater mot varandra: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None/>
            </a:pPr>
            <a:r>
              <a:rPr lang="sv-SE" sz="2200" dirty="0">
                <a:cs typeface="Arial" pitchFamily="34" charset="0"/>
              </a:rPr>
              <a:t>Mediokra kandidater kan se ut som superstjärnor när det inte finns en tydlig ”</a:t>
            </a:r>
            <a:r>
              <a:rPr lang="sv-SE" sz="2200" dirty="0" err="1">
                <a:cs typeface="Arial" pitchFamily="34" charset="0"/>
              </a:rPr>
              <a:t>role</a:t>
            </a:r>
            <a:r>
              <a:rPr lang="sv-SE" sz="2200" dirty="0">
                <a:cs typeface="Arial" pitchFamily="34" charset="0"/>
              </a:rPr>
              <a:t> </a:t>
            </a:r>
            <a:r>
              <a:rPr lang="sv-SE" sz="2200" dirty="0" err="1">
                <a:cs typeface="Arial" pitchFamily="34" charset="0"/>
              </a:rPr>
              <a:t>model</a:t>
            </a:r>
            <a:r>
              <a:rPr lang="sv-SE" sz="2200" dirty="0">
                <a:cs typeface="Arial" pitchFamily="34" charset="0"/>
              </a:rPr>
              <a:t>”. Utvärdera varje sökande på noggrant fastställda kriterier - inte med ”generella” utlåtanden. </a:t>
            </a:r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21042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är en kompetens?</a:t>
            </a:r>
          </a:p>
        </p:txBody>
      </p:sp>
    </p:spTree>
    <p:extLst>
      <p:ext uri="{BB962C8B-B14F-4D97-AF65-F5344CB8AC3E}">
        <p14:creationId xmlns:p14="http://schemas.microsoft.com/office/powerpoint/2010/main" val="325303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 två och två (5 min)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>
              <a:buClr>
                <a:srgbClr val="6894B9"/>
              </a:buClr>
            </a:pPr>
            <a:r>
              <a:rPr lang="sv-SE" dirty="0"/>
              <a:t>Vad är kompetens?</a:t>
            </a:r>
          </a:p>
          <a:p>
            <a:pPr>
              <a:buClr>
                <a:srgbClr val="6894B9"/>
              </a:buClr>
            </a:pPr>
            <a:endParaRPr lang="sv-SE" dirty="0"/>
          </a:p>
          <a:p>
            <a:pPr>
              <a:buClr>
                <a:srgbClr val="6894B9"/>
              </a:buClr>
            </a:pPr>
            <a:r>
              <a:rPr lang="sv-SE" dirty="0"/>
              <a:t>Vad är kompetent beteende?</a:t>
            </a:r>
          </a:p>
        </p:txBody>
      </p:sp>
    </p:spTree>
    <p:extLst>
      <p:ext uri="{BB962C8B-B14F-4D97-AF65-F5344CB8AC3E}">
        <p14:creationId xmlns:p14="http://schemas.microsoft.com/office/powerpoint/2010/main" val="254977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Kompetens: en definition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76102" y="2604354"/>
            <a:ext cx="5760640" cy="2895600"/>
          </a:xfrm>
          <a:prstGeom prst="rect">
            <a:avLst/>
          </a:prstGeom>
          <a:solidFill>
            <a:srgbClr val="940808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sv-SE" sz="2800" b="1" i="1" dirty="0">
                <a:solidFill>
                  <a:srgbClr val="FFFFFF"/>
                </a:solidFill>
                <a:cs typeface="Arial" pitchFamily="34" charset="0"/>
              </a:rPr>
              <a:t>En specifik kombination av</a:t>
            </a:r>
          </a:p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sv-SE" sz="2800" b="1" i="1" dirty="0">
                <a:solidFill>
                  <a:srgbClr val="FFFFFF"/>
                </a:solidFill>
                <a:cs typeface="Arial" pitchFamily="34" charset="0"/>
              </a:rPr>
              <a:t>kunskaper, färdigheter och</a:t>
            </a:r>
          </a:p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sv-SE" sz="2800" b="1" i="1" dirty="0">
                <a:solidFill>
                  <a:srgbClr val="FFFFFF"/>
                </a:solidFill>
                <a:cs typeface="Arial" pitchFamily="34" charset="0"/>
              </a:rPr>
              <a:t>beteenden som krävs för att uppnå</a:t>
            </a:r>
          </a:p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sv-SE" sz="2800" b="1" i="1" dirty="0">
                <a:solidFill>
                  <a:srgbClr val="FFFFFF"/>
                </a:solidFill>
                <a:cs typeface="Arial" pitchFamily="34" charset="0"/>
              </a:rPr>
              <a:t>ett förutbestämt resultat.</a:t>
            </a:r>
            <a:endParaRPr lang="nl-NL" sz="2800" b="1" i="1" dirty="0">
              <a:solidFill>
                <a:srgbClr val="FFFFFF"/>
              </a:solidFill>
              <a:cs typeface="Arial" pitchFamily="34" charset="0"/>
            </a:endParaRPr>
          </a:p>
          <a:p>
            <a:pPr algn="ctr" defTabSz="7620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endParaRPr lang="nl-NL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0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ligger bakom kompetens?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2599092"/>
              </p:ext>
            </p:extLst>
          </p:nvPr>
        </p:nvGraphicFramePr>
        <p:xfrm>
          <a:off x="-900608" y="-27384"/>
          <a:ext cx="11089232" cy="686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98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Big </a:t>
            </a:r>
            <a:r>
              <a:rPr lang="sv-SE" dirty="0" err="1"/>
              <a:t>Five</a:t>
            </a:r>
            <a:r>
              <a:rPr lang="sv-SE" dirty="0"/>
              <a:t> - Femfaktormodellen</a:t>
            </a:r>
          </a:p>
        </p:txBody>
      </p:sp>
      <p:pic>
        <p:nvPicPr>
          <p:cNvPr id="4" name="Picture 4" descr="http://www.new-oceans.co.uk/new/images/big-f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989038"/>
            <a:ext cx="6286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9"/>
          <p:cNvSpPr>
            <a:spLocks noChangeArrowheads="1"/>
          </p:cNvSpPr>
          <p:nvPr/>
        </p:nvSpPr>
        <p:spPr bwMode="auto">
          <a:xfrm rot="20937049">
            <a:off x="1423988" y="1996975"/>
            <a:ext cx="3767137" cy="3676650"/>
          </a:xfrm>
          <a:prstGeom prst="ellipse">
            <a:avLst/>
          </a:prstGeom>
          <a:solidFill>
            <a:srgbClr val="7A96C0"/>
          </a:solidFill>
          <a:ln w="9525">
            <a:solidFill>
              <a:srgbClr val="627FA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30046" tIns="65023" rIns="130046" bIns="65023" anchor="ctr"/>
          <a:lstStyle>
            <a:lvl1pPr eaLnBrk="0" hangingPunct="0"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1pPr>
            <a:lvl2pPr marL="742950" indent="-285750" eaLnBrk="0" hangingPunct="0"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2pPr>
            <a:lvl3pPr marL="1143000" indent="-228600" eaLnBrk="0" hangingPunct="0"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3pPr>
            <a:lvl4pPr marL="1600200" indent="-228600" eaLnBrk="0" hangingPunct="0"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4pPr>
            <a:lvl5pPr marL="2057400" indent="-228600" eaLnBrk="0" hangingPunct="0"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263750"/>
                </a:solidFill>
                <a:latin typeface="Palatino" charset="0"/>
                <a:ea typeface="ヒラギノ明朝 ProN W3" charset="-128"/>
                <a:sym typeface="Palatino" charset="0"/>
              </a:defRPr>
            </a:lvl9pPr>
          </a:lstStyle>
          <a:p>
            <a:pPr algn="ctr" eaLnBrk="1" hangingPunct="1">
              <a:defRPr/>
            </a:pP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1.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Behov</a:t>
            </a: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av</a:t>
            </a: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stabiliet</a:t>
            </a:r>
            <a:br>
              <a:rPr lang="en-US" altLang="sv-SE" sz="1800" dirty="0">
                <a:solidFill>
                  <a:srgbClr val="FFFFFF"/>
                </a:solidFill>
                <a:latin typeface="Gill Sans" charset="0"/>
              </a:rPr>
            </a:b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2. Extraversion</a:t>
            </a:r>
            <a:br>
              <a:rPr lang="en-US" altLang="sv-SE" sz="1800" dirty="0">
                <a:solidFill>
                  <a:srgbClr val="FFFFFF"/>
                </a:solidFill>
                <a:latin typeface="Gill Sans" charset="0"/>
              </a:rPr>
            </a:b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3.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Öppenhet</a:t>
            </a:r>
            <a:br>
              <a:rPr lang="en-US" altLang="sv-SE" sz="1800" dirty="0">
                <a:solidFill>
                  <a:srgbClr val="FFFFFF"/>
                </a:solidFill>
                <a:latin typeface="Gill Sans" charset="0"/>
              </a:rPr>
            </a:b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4.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Anpassning</a:t>
            </a:r>
            <a:br>
              <a:rPr lang="en-US" altLang="sv-SE" sz="1800" dirty="0">
                <a:solidFill>
                  <a:srgbClr val="FFFFFF"/>
                </a:solidFill>
                <a:latin typeface="Gill Sans" charset="0"/>
              </a:rPr>
            </a:b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r>
              <a:rPr lang="en-US" altLang="sv-SE" sz="1800" dirty="0">
                <a:solidFill>
                  <a:srgbClr val="FFFFFF"/>
                </a:solidFill>
                <a:latin typeface="Gill Sans" charset="0"/>
              </a:rPr>
              <a:t>5. </a:t>
            </a:r>
            <a:r>
              <a:rPr lang="en-US" altLang="sv-SE" sz="1800" dirty="0" err="1">
                <a:solidFill>
                  <a:srgbClr val="FFFFFF"/>
                </a:solidFill>
                <a:latin typeface="Gill Sans" charset="0"/>
              </a:rPr>
              <a:t>Plikttrogenhet</a:t>
            </a:r>
            <a:endParaRPr lang="en-US" altLang="sv-SE" sz="1800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endParaRPr lang="en-US" altLang="sv-SE" dirty="0">
              <a:solidFill>
                <a:srgbClr val="FFFFFF"/>
              </a:solidFill>
              <a:latin typeface="Gill Sans" charset="0"/>
            </a:endParaRPr>
          </a:p>
          <a:p>
            <a:pPr algn="ctr" eaLnBrk="1" hangingPunct="1">
              <a:defRPr/>
            </a:pPr>
            <a:endParaRPr lang="en-US" altLang="sv-SE" dirty="0">
              <a:solidFill>
                <a:srgbClr val="FFFFFF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0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gå från önskat resultat till kompetens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94471401"/>
              </p:ext>
            </p:extLst>
          </p:nvPr>
        </p:nvGraphicFramePr>
        <p:xfrm>
          <a:off x="1020004" y="1268760"/>
          <a:ext cx="735811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Venstrebuet pil 9"/>
          <p:cNvSpPr/>
          <p:nvPr/>
        </p:nvSpPr>
        <p:spPr>
          <a:xfrm rot="19581638">
            <a:off x="5965656" y="1950523"/>
            <a:ext cx="423977" cy="100016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enstrebuet pil 10"/>
          <p:cNvSpPr/>
          <p:nvPr/>
        </p:nvSpPr>
        <p:spPr>
          <a:xfrm rot="19581638">
            <a:off x="6574783" y="2971211"/>
            <a:ext cx="423977" cy="100016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Venstrebuet pil 11"/>
          <p:cNvSpPr/>
          <p:nvPr/>
        </p:nvSpPr>
        <p:spPr>
          <a:xfrm rot="19581638">
            <a:off x="7218863" y="4051331"/>
            <a:ext cx="423977" cy="100016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Højrebuet pil 13"/>
          <p:cNvSpPr/>
          <p:nvPr/>
        </p:nvSpPr>
        <p:spPr>
          <a:xfrm rot="8938047">
            <a:off x="7221204" y="1837911"/>
            <a:ext cx="731520" cy="2731479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Kompetensramverk för hög prestation</a:t>
            </a:r>
            <a:endParaRPr lang="sv-SE" b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7724755"/>
              </p:ext>
            </p:extLst>
          </p:nvPr>
        </p:nvGraphicFramePr>
        <p:xfrm>
          <a:off x="971600" y="1957288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t="20335" r="34337" b="8405"/>
          <a:stretch/>
        </p:blipFill>
        <p:spPr bwMode="auto">
          <a:xfrm>
            <a:off x="5940152" y="1839807"/>
            <a:ext cx="1473183" cy="10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t="20709" r="35071" b="12686"/>
          <a:stretch/>
        </p:blipFill>
        <p:spPr bwMode="auto">
          <a:xfrm>
            <a:off x="5724128" y="3123117"/>
            <a:ext cx="1551935" cy="10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0478" r="35734" b="14321"/>
          <a:stretch/>
        </p:blipFill>
        <p:spPr bwMode="auto">
          <a:xfrm>
            <a:off x="6254322" y="3122327"/>
            <a:ext cx="1551345" cy="10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90" y="3127344"/>
            <a:ext cx="1450185" cy="10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941" y="1839807"/>
            <a:ext cx="144564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78" y="1844824"/>
            <a:ext cx="144965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5256584" y="4494599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itchFamily="34" charset="0"/>
              <a:buChar char="•"/>
            </a:pPr>
            <a:r>
              <a:rPr lang="sv-SE" dirty="0"/>
              <a:t>Sätter upp de ramar och normer som folk bör hålla sig inom.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/>
              <a:t>Hjälper andra att bli medvetna om deras styrkor och svagheter.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sv-SE" dirty="0"/>
              <a:t>Visar upp intresse och förståelse för andras synpunkter och motiv.</a:t>
            </a:r>
          </a:p>
        </p:txBody>
      </p:sp>
      <p:cxnSp>
        <p:nvCxnSpPr>
          <p:cNvPr id="15" name="Rak pil 14"/>
          <p:cNvCxnSpPr>
            <a:cxnSpLocks/>
          </p:cNvCxnSpPr>
          <p:nvPr/>
        </p:nvCxnSpPr>
        <p:spPr bwMode="auto">
          <a:xfrm>
            <a:off x="3491880" y="2406367"/>
            <a:ext cx="1584176" cy="0"/>
          </a:xfrm>
          <a:prstGeom prst="straightConnector1">
            <a:avLst/>
          </a:prstGeom>
          <a:noFill/>
          <a:ln w="9525" cap="flat" cmpd="sng" algn="ctr">
            <a:solidFill>
              <a:srgbClr val="00004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Rak pil 15"/>
          <p:cNvCxnSpPr>
            <a:cxnSpLocks/>
          </p:cNvCxnSpPr>
          <p:nvPr/>
        </p:nvCxnSpPr>
        <p:spPr bwMode="auto">
          <a:xfrm>
            <a:off x="4067944" y="3630503"/>
            <a:ext cx="1008112" cy="0"/>
          </a:xfrm>
          <a:prstGeom prst="straightConnector1">
            <a:avLst/>
          </a:prstGeom>
          <a:noFill/>
          <a:ln w="9525" cap="flat" cmpd="sng" algn="ctr">
            <a:solidFill>
              <a:srgbClr val="00004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ak pil 16"/>
          <p:cNvCxnSpPr>
            <a:cxnSpLocks/>
          </p:cNvCxnSpPr>
          <p:nvPr/>
        </p:nvCxnSpPr>
        <p:spPr bwMode="auto">
          <a:xfrm>
            <a:off x="4644008" y="4854639"/>
            <a:ext cx="432048" cy="0"/>
          </a:xfrm>
          <a:prstGeom prst="straightConnector1">
            <a:avLst/>
          </a:prstGeom>
          <a:noFill/>
          <a:ln w="9525" cap="flat" cmpd="sng" algn="ctr">
            <a:solidFill>
              <a:srgbClr val="00004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7339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09.00 Introduktion</a:t>
            </a:r>
          </a:p>
          <a:p>
            <a:pPr marL="0" indent="0">
              <a:buNone/>
            </a:pPr>
            <a:r>
              <a:rPr lang="sv-SE" dirty="0"/>
              <a:t>10.15 Bensträckare</a:t>
            </a:r>
          </a:p>
          <a:p>
            <a:pPr marL="0" indent="0">
              <a:buNone/>
            </a:pPr>
            <a:r>
              <a:rPr lang="sv-SE" dirty="0"/>
              <a:t>10.30 Kompetensbaserad kravprofil</a:t>
            </a:r>
          </a:p>
          <a:p>
            <a:pPr marL="0" indent="0">
              <a:buNone/>
            </a:pPr>
            <a:r>
              <a:rPr lang="sv-SE" dirty="0"/>
              <a:t>12.00 Lunch</a:t>
            </a:r>
          </a:p>
          <a:p>
            <a:pPr marL="0" indent="0">
              <a:buNone/>
            </a:pPr>
            <a:r>
              <a:rPr lang="sv-SE" dirty="0"/>
              <a:t>13.00 Kompetensbaserad intervju</a:t>
            </a:r>
          </a:p>
          <a:p>
            <a:pPr marL="0" indent="0">
              <a:buNone/>
            </a:pPr>
            <a:r>
              <a:rPr lang="sv-SE" dirty="0"/>
              <a:t>13.30 Intervjufrågor</a:t>
            </a:r>
          </a:p>
          <a:p>
            <a:pPr marL="0" indent="0">
              <a:buNone/>
            </a:pPr>
            <a:r>
              <a:rPr lang="sv-SE" dirty="0"/>
              <a:t>14.00 Intervjuträning</a:t>
            </a:r>
          </a:p>
          <a:p>
            <a:pPr marL="0" indent="0">
              <a:buNone/>
            </a:pPr>
            <a:r>
              <a:rPr lang="sv-SE"/>
              <a:t>15.45 Sammanfattning</a:t>
            </a:r>
          </a:p>
          <a:p>
            <a:pPr marL="0" indent="0">
              <a:buNone/>
            </a:pP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92007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Kompetens, exempel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19" y="1124744"/>
            <a:ext cx="6731873" cy="5004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54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Kompetens, exempel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80290" cy="5148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1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500" dirty="0"/>
              <a:t>Kravprofil, övning - 30 min</a:t>
            </a:r>
            <a:br>
              <a:rPr lang="sv-SE" sz="2500" dirty="0"/>
            </a:br>
            <a:r>
              <a:rPr lang="sv-SE" sz="2500" dirty="0"/>
              <a:t>Case: ”Kundservicemedarbetare”</a:t>
            </a:r>
            <a:endParaRPr lang="sv-SE" sz="25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3812" y="1093886"/>
            <a:ext cx="7886700" cy="53594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Resultatmål / nyckeltal: </a:t>
            </a:r>
            <a:endParaRPr lang="sv-SE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NKI, upplevd kundnöjdhet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AHT, krav avseende hanteringstid</a:t>
            </a: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Arbetsuppgifter: </a:t>
            </a:r>
            <a:endParaRPr lang="sv-SE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Kvalitativ hantering av kundärenden via telefon och mejl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Aktivt tillgodogöra sig information om uppdraget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Följa processer och rutiner för uppdraget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Uppfylla de krav och nyckeltal som finns för uppdraget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Identifiera och föreslå förbättringsförslag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b="1" dirty="0"/>
              <a:t>Kompetenser: </a:t>
            </a:r>
            <a:endParaRPr lang="sv-SE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6894B9"/>
              </a:buClr>
            </a:pPr>
            <a:r>
              <a:rPr lang="sv-SE" sz="2400" dirty="0"/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8" t="36554" r="21875" b="24080"/>
          <a:stretch/>
        </p:blipFill>
        <p:spPr bwMode="auto">
          <a:xfrm>
            <a:off x="6257035" y="1472998"/>
            <a:ext cx="2886965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3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6722" y="-27384"/>
            <a:ext cx="6967686" cy="1296144"/>
          </a:xfrm>
        </p:spPr>
        <p:txBody>
          <a:bodyPr/>
          <a:lstStyle/>
          <a:p>
            <a:r>
              <a:rPr lang="sv-SE" dirty="0"/>
              <a:t>Kompetensworkshop - process</a:t>
            </a:r>
          </a:p>
        </p:txBody>
      </p:sp>
      <p:sp>
        <p:nvSpPr>
          <p:cNvPr id="5" name="Pladsholder til indhold 2"/>
          <p:cNvSpPr txBox="1">
            <a:spLocks noGrp="1"/>
          </p:cNvSpPr>
          <p:nvPr>
            <p:ph idx="1"/>
          </p:nvPr>
        </p:nvSpPr>
        <p:spPr>
          <a:xfrm>
            <a:off x="1331640" y="1525934"/>
            <a:ext cx="7344816" cy="4855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0" rIns="0" bIns="0" anchor="t" anchorCtr="0" compatLnSpc="1">
            <a:normAutofit fontScale="92500" lnSpcReduction="10000"/>
          </a:bodyPr>
          <a:lstStyle>
            <a:lvl1pPr marL="342900" marR="0" lvl="0" indent="-342900" algn="l" defTabSz="873123" rtl="0" fontAlgn="auto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lang="en-GB" sz="20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MS PGothic" pitchFamily="34"/>
                <a:cs typeface="ＭＳ Ｐゴシック" pitchFamily="18"/>
              </a:defRPr>
            </a:lvl1pPr>
            <a:lvl2pPr marL="358773" marR="0" lvl="1" indent="-358773" algn="l" defTabSz="873123" rtl="0" fontAlgn="auto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D0D0D"/>
              </a:buClr>
              <a:buSzPct val="80000"/>
              <a:buFont typeface="Times" pitchFamily="18"/>
              <a:buChar char="•"/>
              <a:tabLst/>
              <a:defRPr lang="en-GB" sz="20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MS PGothic" pitchFamily="34"/>
              </a:defRPr>
            </a:lvl2pPr>
            <a:lvl3pPr marL="719139" marR="0" lvl="2" indent="-358773" algn="l" defTabSz="873123" rtl="0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80000"/>
              <a:buFont typeface="Arial"/>
              <a:buChar char="•"/>
              <a:tabLst/>
              <a:defRPr lang="en-GB" sz="2000" b="0" i="0" u="none" strike="noStrike" kern="0" cap="none" spc="0" baseline="0">
                <a:solidFill>
                  <a:srgbClr val="404040"/>
                </a:solidFill>
                <a:uFillTx/>
                <a:latin typeface="Arial"/>
                <a:ea typeface="MS PGothic" pitchFamily="34"/>
              </a:defRPr>
            </a:lvl3pPr>
          </a:lstStyle>
          <a:p>
            <a:pPr marL="342900" marR="0" lvl="0" indent="-34290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/>
            </a:endParaRPr>
          </a:p>
          <a:p>
            <a:pPr marL="514350" marR="0" lvl="0" indent="-51435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GROVSORTERA korten, vilka passar/stämmer in på arbetsuppgifterna?</a:t>
            </a:r>
          </a:p>
          <a:p>
            <a:pPr marL="514350" marR="0" lvl="0" indent="-51435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/>
            </a:endParaRPr>
          </a:p>
          <a:p>
            <a:pPr marL="514350" marR="0" lvl="0" indent="-51435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PRIORITERA de </a:t>
            </a: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12 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kort som bäst matchar arbetsuppgifterna</a:t>
            </a:r>
          </a:p>
          <a:p>
            <a:pPr marL="514350" marR="0" lvl="0" indent="-51435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endParaRPr lang="sv-SE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514350" marR="0" lvl="0" indent="-51435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v-SE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PRIORITERA de 12 korten:</a:t>
            </a:r>
            <a:endParaRPr kumimoji="0" lang="sv-SE" sz="2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MS PGothic" pitchFamily="34"/>
            </a:endParaRPr>
          </a:p>
          <a:p>
            <a:pPr marL="342900" marR="0" lvl="0" indent="-342900" algn="l" defTabSz="87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	- </a:t>
            </a: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6 </a:t>
            </a:r>
            <a:r>
              <a:rPr kumimoji="0" lang="sv-SE" sz="2800" b="0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önskvärda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 och (”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nice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 to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have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”)</a:t>
            </a:r>
            <a:b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</a:br>
            <a:b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</a:b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- </a:t>
            </a: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6 </a:t>
            </a:r>
            <a:r>
              <a:rPr kumimoji="0" lang="sv-SE" sz="2800" b="0" i="0" u="sng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kritiska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 kompetenser (”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need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 to </a:t>
            </a:r>
            <a:r>
              <a:rPr kumimoji="0" lang="sv-S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have</a:t>
            </a:r>
            <a:r>
              <a:rPr kumimoji="0" lang="sv-SE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MS PGothic" pitchFamily="34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81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 kompetensworkshop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 action="ppaction://hlinkfile"/>
              </a:rPr>
              <a:t>Kompetenstabell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702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Kompetensworkshop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Kunden valde följande 12 kompetenser: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b="1" dirty="0"/>
              <a:t>Kundinriktning</a:t>
            </a:r>
          </a:p>
          <a:p>
            <a:r>
              <a:rPr lang="sv-SE" sz="1800" b="1" dirty="0"/>
              <a:t>Bedömning</a:t>
            </a:r>
          </a:p>
          <a:p>
            <a:r>
              <a:rPr lang="sv-SE" sz="1800" b="1" dirty="0"/>
              <a:t>Inlärningsförmåga</a:t>
            </a:r>
          </a:p>
          <a:p>
            <a:r>
              <a:rPr lang="sv-SE" sz="1800" b="1" dirty="0"/>
              <a:t>Muntlig kommunikation</a:t>
            </a:r>
          </a:p>
          <a:p>
            <a:r>
              <a:rPr lang="sv-SE" sz="1800" b="1" dirty="0"/>
              <a:t>Skriftlig kommunikation</a:t>
            </a:r>
          </a:p>
          <a:p>
            <a:r>
              <a:rPr lang="sv-SE" sz="1800" b="1" dirty="0"/>
              <a:t>Lyhördhet</a:t>
            </a:r>
          </a:p>
          <a:p>
            <a:r>
              <a:rPr lang="sv-SE" sz="1800" b="1" dirty="0"/>
              <a:t>Stresstålighet</a:t>
            </a:r>
          </a:p>
          <a:p>
            <a:r>
              <a:rPr lang="sv-SE" sz="1800" b="1" dirty="0"/>
              <a:t>Flexibilitet</a:t>
            </a:r>
          </a:p>
          <a:p>
            <a:r>
              <a:rPr lang="sv-SE" sz="1800" b="1" dirty="0"/>
              <a:t>Anpassningsförmåga</a:t>
            </a:r>
          </a:p>
          <a:p>
            <a:r>
              <a:rPr lang="sv-SE" sz="1800" b="1" dirty="0"/>
              <a:t>Integritet</a:t>
            </a:r>
          </a:p>
          <a:p>
            <a:r>
              <a:rPr lang="sv-SE" sz="1800" b="1" dirty="0"/>
              <a:t>Disciplin</a:t>
            </a:r>
          </a:p>
          <a:p>
            <a:r>
              <a:rPr lang="sv-SE" sz="1800" b="1" dirty="0"/>
              <a:t>Resultatinriktning</a:t>
            </a:r>
          </a:p>
        </p:txBody>
      </p:sp>
    </p:spTree>
    <p:extLst>
      <p:ext uri="{BB962C8B-B14F-4D97-AF65-F5344CB8AC3E}">
        <p14:creationId xmlns:p14="http://schemas.microsoft.com/office/powerpoint/2010/main" val="91986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Kompetensworkshop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800" dirty="0"/>
              <a:t>Varav följande </a:t>
            </a:r>
            <a:r>
              <a:rPr lang="sv-SE" sz="1800" u="sng" dirty="0"/>
              <a:t>4 kompetenser bevisade sig vara AVGÖRANDE: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b="1" dirty="0">
                <a:solidFill>
                  <a:srgbClr val="C00000"/>
                </a:solidFill>
              </a:rPr>
              <a:t>Kundinriktning</a:t>
            </a:r>
          </a:p>
          <a:p>
            <a:r>
              <a:rPr lang="sv-SE" sz="1800" dirty="0"/>
              <a:t>Bedömning</a:t>
            </a:r>
          </a:p>
          <a:p>
            <a:r>
              <a:rPr lang="sv-SE" sz="1800" b="1" dirty="0">
                <a:solidFill>
                  <a:srgbClr val="C00000"/>
                </a:solidFill>
              </a:rPr>
              <a:t>Inlärningsförmåga</a:t>
            </a:r>
          </a:p>
          <a:p>
            <a:r>
              <a:rPr lang="sv-SE" sz="1800" dirty="0"/>
              <a:t>Muntlig kommunikation</a:t>
            </a:r>
          </a:p>
          <a:p>
            <a:r>
              <a:rPr lang="sv-SE" sz="1800" dirty="0"/>
              <a:t>Skriftlig kommunikation</a:t>
            </a:r>
          </a:p>
          <a:p>
            <a:r>
              <a:rPr lang="sv-SE" sz="1800" dirty="0"/>
              <a:t>Lyhördhet</a:t>
            </a:r>
          </a:p>
          <a:p>
            <a:r>
              <a:rPr lang="sv-SE" sz="1800" dirty="0"/>
              <a:t>Stresstålighet</a:t>
            </a:r>
          </a:p>
          <a:p>
            <a:r>
              <a:rPr lang="sv-SE" sz="1800" dirty="0"/>
              <a:t>Flexibilitet</a:t>
            </a:r>
          </a:p>
          <a:p>
            <a:r>
              <a:rPr lang="sv-SE" sz="1800" b="1" dirty="0">
                <a:solidFill>
                  <a:srgbClr val="C00000"/>
                </a:solidFill>
              </a:rPr>
              <a:t>Anpassningsförmåga</a:t>
            </a:r>
          </a:p>
          <a:p>
            <a:r>
              <a:rPr lang="sv-SE" sz="1800" dirty="0"/>
              <a:t>Integritet</a:t>
            </a:r>
          </a:p>
          <a:p>
            <a:r>
              <a:rPr lang="sv-SE" sz="1800" dirty="0"/>
              <a:t>Disciplin</a:t>
            </a:r>
          </a:p>
          <a:p>
            <a:r>
              <a:rPr lang="sv-SE" sz="1800" b="1" dirty="0">
                <a:solidFill>
                  <a:srgbClr val="C00000"/>
                </a:solidFill>
              </a:rPr>
              <a:t>Resultatinriktning</a:t>
            </a:r>
          </a:p>
        </p:txBody>
      </p:sp>
    </p:spTree>
    <p:extLst>
      <p:ext uri="{BB962C8B-B14F-4D97-AF65-F5344CB8AC3E}">
        <p14:creationId xmlns:p14="http://schemas.microsoft.com/office/powerpoint/2010/main" val="181778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31568"/>
              </p:ext>
            </p:extLst>
          </p:nvPr>
        </p:nvGraphicFramePr>
        <p:xfrm>
          <a:off x="1331640" y="1628800"/>
          <a:ext cx="67687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KOMPETENSBASERAD</a:t>
                      </a:r>
                    </a:p>
                    <a:p>
                      <a:r>
                        <a:rPr lang="sv-SE" dirty="0"/>
                        <a:t>KRAVPROFIL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KOMPETENSBASERAD INTERVJU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Använd</a:t>
                      </a:r>
                      <a:r>
                        <a:rPr lang="sv-SE" b="1" baseline="0" dirty="0"/>
                        <a:t> ett f</a:t>
                      </a:r>
                      <a:r>
                        <a:rPr lang="sv-SE" b="1" dirty="0"/>
                        <a:t>orskningsbaserat</a:t>
                      </a:r>
                      <a:r>
                        <a:rPr lang="sv-SE" b="1" baseline="0" dirty="0"/>
                        <a:t> kompetensramverk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Översätt mål och arbetsuppgifter till mätbara kompetenser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Prioritera de 6 st mest </a:t>
                      </a:r>
                      <a:r>
                        <a:rPr lang="sv-SE" b="1" u="sng" dirty="0"/>
                        <a:t>avgörande kompetenserna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/>
          <a:stretch/>
        </p:blipFill>
        <p:spPr bwMode="auto">
          <a:xfrm>
            <a:off x="1331640" y="4581128"/>
            <a:ext cx="2743725" cy="1944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utoShape 2" descr="Bildresultat för normal distribution big f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4" descr="Bildresultat för normal distribution big f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6816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10952" y="69269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defRPr/>
            </a:pPr>
            <a:r>
              <a:rPr lang="sv-SE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 beteenden man uppvisat tidigare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defRPr/>
            </a:pPr>
            <a:r>
              <a:rPr lang="sv-SE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kommer man sannolikt att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defRPr/>
            </a:pPr>
            <a:r>
              <a:rPr lang="sv-SE" sz="2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uppvisa igen…</a:t>
            </a:r>
          </a:p>
          <a:p>
            <a:pPr marL="457200" indent="-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Wingdings" pitchFamily="2" charset="2"/>
              <a:buChar char="§"/>
              <a:defRPr/>
            </a:pPr>
            <a:endParaRPr lang="sv-SE" sz="28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4" descr="http://clipart.usscouts.org/library/scouting_skills_and_activities/camping_gear/rucksack.gi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4898408" y="3357368"/>
            <a:ext cx="3418008" cy="30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Kompetensbaserad intervju</a:t>
            </a:r>
          </a:p>
        </p:txBody>
      </p:sp>
    </p:spTree>
    <p:extLst>
      <p:ext uri="{BB962C8B-B14F-4D97-AF65-F5344CB8AC3E}">
        <p14:creationId xmlns:p14="http://schemas.microsoft.com/office/powerpoint/2010/main" val="284825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62880" y="914499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endParaRPr lang="sv-SE" sz="2800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sz="3600" b="1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”Rätt genomförd kan en</a:t>
            </a:r>
          </a:p>
          <a:p>
            <a:pPr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sz="3600" b="1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kompetensbaserad intervju med</a:t>
            </a:r>
          </a:p>
          <a:p>
            <a:pPr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sz="3600" b="1" i="1" dirty="0">
                <a:solidFill>
                  <a:srgbClr val="173F65"/>
                </a:solidFill>
                <a:cs typeface="Arial" pitchFamily="34" charset="0"/>
              </a:rPr>
              <a:t>ca 50% sannolikhet </a:t>
            </a:r>
            <a:r>
              <a:rPr lang="sv-SE" sz="3600" b="1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förutsäga hur</a:t>
            </a:r>
          </a:p>
          <a:p>
            <a:pPr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sz="3600" b="1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en person kommer att agera i</a:t>
            </a:r>
          </a:p>
          <a:p>
            <a:pPr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buFont typeface="Times" pitchFamily="-106" charset="0"/>
              <a:buNone/>
              <a:defRPr/>
            </a:pPr>
            <a:r>
              <a:rPr lang="sv-SE" sz="3600" b="1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en given situation.”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76722" y="116632"/>
            <a:ext cx="6967686" cy="1074875"/>
          </a:xfrm>
        </p:spPr>
        <p:txBody>
          <a:bodyPr/>
          <a:lstStyle/>
          <a:p>
            <a:r>
              <a:rPr lang="sv-SE" dirty="0"/>
              <a:t>Kompetensbaserad intervju</a:t>
            </a:r>
          </a:p>
        </p:txBody>
      </p:sp>
    </p:spTree>
    <p:extLst>
      <p:ext uri="{BB962C8B-B14F-4D97-AF65-F5344CB8AC3E}">
        <p14:creationId xmlns:p14="http://schemas.microsoft.com/office/powerpoint/2010/main" val="125568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 runt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894B9"/>
              </a:buClr>
            </a:pPr>
            <a:r>
              <a:rPr lang="sv-SE" dirty="0"/>
              <a:t>Namn, företag</a:t>
            </a:r>
          </a:p>
          <a:p>
            <a:pPr>
              <a:buClr>
                <a:srgbClr val="6894B9"/>
              </a:buClr>
            </a:pPr>
            <a:r>
              <a:rPr lang="sv-SE" dirty="0"/>
              <a:t>Erfarenhet av intervjuer</a:t>
            </a:r>
          </a:p>
          <a:p>
            <a:pPr>
              <a:buClr>
                <a:srgbClr val="6894B9"/>
              </a:buClr>
            </a:pPr>
            <a:r>
              <a:rPr lang="sv-SE" dirty="0"/>
              <a:t>Förväntningar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5089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Kompetensbaserad intervju bygger på</a:t>
            </a:r>
            <a:br>
              <a:rPr lang="sv-SE" dirty="0"/>
            </a:br>
            <a:r>
              <a:rPr lang="sv-SE" dirty="0"/>
              <a:t>3 grundpelare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Strukturerade frågor om beteenden som är </a:t>
            </a:r>
            <a:r>
              <a:rPr lang="sv-SE" b="1" u="sng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avgörande</a:t>
            </a: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 för jobbet</a:t>
            </a:r>
            <a:endParaRPr lang="sv-SE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endParaRPr lang="sv-SE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Frågorna ställs </a:t>
            </a:r>
            <a:r>
              <a:rPr lang="sv-SE" b="1" u="sng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på samma sätt</a:t>
            </a: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 till alla kandidater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endParaRPr lang="sv-SE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Kandidater kan </a:t>
            </a:r>
            <a:r>
              <a:rPr lang="sv-SE" b="1" u="sng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bedömas/poängsättas</a:t>
            </a: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 utifrån de svar du får</a:t>
            </a:r>
            <a:endParaRPr lang="sv-SE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028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lipart.usscouts.org/library/scouting_skills_and_activities/camping_gear/rucks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22426"/>
            <a:ext cx="38290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Målet med kompetensbaserad intervju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Leta i kandidatens ryggsäck</a:t>
            </a:r>
            <a:b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</a:br>
            <a:r>
              <a:rPr lang="sv-SE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Personliga ERFARENHETER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endParaRPr lang="sv-SE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Hitta bevis!</a:t>
            </a:r>
            <a:b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</a:br>
            <a:r>
              <a:rPr lang="sv-SE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OBJEKTIV bedömning</a:t>
            </a:r>
            <a:br>
              <a:rPr lang="sv-SE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</a:br>
            <a:endParaRPr lang="sv-SE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Kompetensvalidering</a:t>
            </a:r>
            <a:br>
              <a:rPr lang="sv-SE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</a:br>
            <a:r>
              <a:rPr lang="sv-SE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2-3 olika exempel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865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Teorin bakom kompetensbaserad intervju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3200" i="1" dirty="0">
                <a:cs typeface="Arial" pitchFamily="34" charset="0"/>
              </a:rPr>
              <a:t>De beteenden man uppvisat tidigare kommer man sannolikt att uppvisa igen…</a:t>
            </a:r>
          </a:p>
          <a:p>
            <a:endParaRPr lang="sv-SE" dirty="0"/>
          </a:p>
        </p:txBody>
      </p:sp>
      <p:pic>
        <p:nvPicPr>
          <p:cNvPr id="4" name="Picture 2" descr="http://powertochange.com/wp-content/uploads/2012/09/stress-a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7622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ldresultat för happy g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04" y="3284984"/>
            <a:ext cx="2450767" cy="2124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67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Stora fördelen med kompetensbaserad</a:t>
            </a:r>
            <a:br>
              <a:rPr lang="sv-SE" dirty="0"/>
            </a:br>
            <a:r>
              <a:rPr lang="sv-SE" dirty="0"/>
              <a:t>intervju är…</a:t>
            </a:r>
          </a:p>
        </p:txBody>
      </p:sp>
      <p:pic>
        <p:nvPicPr>
          <p:cNvPr id="4" name="Picture 2" descr="https://encrypted-tbn3.gstatic.com/images?q=tbn:ANd9GcRuISahrgfmfRJBWyBMAjx5sB-MkfWcP3Y2e0qtQjEqcDxTj2Ju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2880320" cy="21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4"/>
          <p:cNvCxnSpPr/>
          <p:nvPr/>
        </p:nvCxnSpPr>
        <p:spPr bwMode="auto">
          <a:xfrm>
            <a:off x="4882218" y="3356992"/>
            <a:ext cx="3650222" cy="3024336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Rak 21"/>
          <p:cNvCxnSpPr/>
          <p:nvPr/>
        </p:nvCxnSpPr>
        <p:spPr bwMode="auto">
          <a:xfrm flipH="1">
            <a:off x="5084440" y="3356992"/>
            <a:ext cx="3326170" cy="3096344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4" descr="http://www.paulmullan.ie/wp-content/uploads/2010/01/competency-based-inter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650222" cy="26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/>
          <p:cNvSpPr/>
          <p:nvPr/>
        </p:nvSpPr>
        <p:spPr>
          <a:xfrm>
            <a:off x="1296144" y="1693257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BFCB26"/>
              </a:buClr>
              <a:buSzPct val="80000"/>
              <a:defRPr/>
            </a:pPr>
            <a:r>
              <a:rPr lang="sv-SE" sz="2800" b="1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…att gå från magkänsla till att bli mer objektiv och exakt!</a:t>
            </a:r>
          </a:p>
        </p:txBody>
      </p:sp>
    </p:spTree>
    <p:extLst>
      <p:ext uri="{BB962C8B-B14F-4D97-AF65-F5344CB8AC3E}">
        <p14:creationId xmlns:p14="http://schemas.microsoft.com/office/powerpoint/2010/main" val="4150475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Kompetensbaserad intervju:</a:t>
            </a:r>
            <a:br>
              <a:rPr lang="sv-SE" dirty="0"/>
            </a:br>
            <a:r>
              <a:rPr lang="sv-SE" dirty="0"/>
              <a:t>en definition</a:t>
            </a:r>
          </a:p>
        </p:txBody>
      </p:sp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1835696" y="2060848"/>
            <a:ext cx="5563121" cy="3231654"/>
          </a:xfrm>
          <a:prstGeom prst="rect">
            <a:avLst/>
          </a:prstGeom>
          <a:solidFill>
            <a:srgbClr val="6894B9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  <a:tabLst/>
              <a:defRPr/>
            </a:pP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“En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serie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strukturerade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frågor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som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syftar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till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att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belysa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information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rörande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specifika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yrkesrelaterade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en-GB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kriterier</a:t>
            </a:r>
            <a:r>
              <a:rPr kumimoji="0" lang="en-GB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Arial" pitchFamily="34" charset="0"/>
              </a:rPr>
              <a:t>.”</a:t>
            </a:r>
          </a:p>
          <a:p>
            <a:pPr marL="0" marR="0" lvl="0" indent="0" algn="ctr" defTabSz="914400" eaLnBrk="0" fontAlgn="base" latinLnBrk="0" hangingPunct="0">
              <a:lnSpc>
                <a:spcPts val="36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08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kan man använda kompetensbaserad</a:t>
            </a:r>
            <a:br>
              <a:rPr lang="sv-SE" dirty="0"/>
            </a:br>
            <a:r>
              <a:rPr lang="sv-SE" dirty="0"/>
              <a:t>intervjuteknik?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Anställningsintervju / rekrytering</a:t>
            </a:r>
          </a:p>
          <a:p>
            <a:endParaRPr lang="sv-SE" dirty="0"/>
          </a:p>
          <a:p>
            <a:r>
              <a:rPr lang="sv-SE" dirty="0"/>
              <a:t>Utvecklingssamtal</a:t>
            </a:r>
          </a:p>
          <a:p>
            <a:endParaRPr lang="sv-SE" dirty="0"/>
          </a:p>
          <a:p>
            <a:r>
              <a:rPr lang="sv-SE" dirty="0"/>
              <a:t>Referenstagning</a:t>
            </a:r>
          </a:p>
        </p:txBody>
      </p:sp>
    </p:spTree>
    <p:extLst>
      <p:ext uri="{BB962C8B-B14F-4D97-AF65-F5344CB8AC3E}">
        <p14:creationId xmlns:p14="http://schemas.microsoft.com/office/powerpoint/2010/main" val="1909536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”Kompetenstratten”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46151" y="2023774"/>
            <a:ext cx="5802313" cy="4038600"/>
            <a:chOff x="1066" y="1392"/>
            <a:chExt cx="3655" cy="2544"/>
          </a:xfrm>
          <a:solidFill>
            <a:srgbClr val="EEECE1"/>
          </a:solidFill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66" y="1392"/>
              <a:ext cx="3655" cy="2544"/>
              <a:chOff x="837" y="1494"/>
              <a:chExt cx="2112" cy="2468"/>
            </a:xfrm>
            <a:grpFill/>
          </p:grpSpPr>
          <p:sp>
            <p:nvSpPr>
              <p:cNvPr id="7" name="Freeform 4"/>
              <p:cNvSpPr>
                <a:spLocks/>
              </p:cNvSpPr>
              <p:nvPr/>
            </p:nvSpPr>
            <p:spPr bwMode="auto">
              <a:xfrm>
                <a:off x="848" y="1739"/>
                <a:ext cx="2072" cy="2223"/>
              </a:xfrm>
              <a:custGeom>
                <a:avLst/>
                <a:gdLst>
                  <a:gd name="T0" fmla="*/ 0 w 2909"/>
                  <a:gd name="T1" fmla="*/ 0 h 2961"/>
                  <a:gd name="T2" fmla="*/ 1212 w 2909"/>
                  <a:gd name="T3" fmla="*/ 1523 h 2961"/>
                  <a:gd name="T4" fmla="*/ 1263 w 2909"/>
                  <a:gd name="T5" fmla="*/ 2806 h 2961"/>
                  <a:gd name="T6" fmla="*/ 1268 w 2909"/>
                  <a:gd name="T7" fmla="*/ 2841 h 2961"/>
                  <a:gd name="T8" fmla="*/ 1278 w 2909"/>
                  <a:gd name="T9" fmla="*/ 2865 h 2961"/>
                  <a:gd name="T10" fmla="*/ 1289 w 2909"/>
                  <a:gd name="T11" fmla="*/ 2883 h 2961"/>
                  <a:gd name="T12" fmla="*/ 1303 w 2909"/>
                  <a:gd name="T13" fmla="*/ 2898 h 2961"/>
                  <a:gd name="T14" fmla="*/ 1321 w 2909"/>
                  <a:gd name="T15" fmla="*/ 2916 h 2961"/>
                  <a:gd name="T16" fmla="*/ 1339 w 2909"/>
                  <a:gd name="T17" fmla="*/ 2927 h 2961"/>
                  <a:gd name="T18" fmla="*/ 1367 w 2909"/>
                  <a:gd name="T19" fmla="*/ 2943 h 2961"/>
                  <a:gd name="T20" fmla="*/ 1397 w 2909"/>
                  <a:gd name="T21" fmla="*/ 2951 h 2961"/>
                  <a:gd name="T22" fmla="*/ 1433 w 2909"/>
                  <a:gd name="T23" fmla="*/ 2958 h 2961"/>
                  <a:gd name="T24" fmla="*/ 1455 w 2909"/>
                  <a:gd name="T25" fmla="*/ 2961 h 2961"/>
                  <a:gd name="T26" fmla="*/ 1476 w 2909"/>
                  <a:gd name="T27" fmla="*/ 2961 h 2961"/>
                  <a:gd name="T28" fmla="*/ 1500 w 2909"/>
                  <a:gd name="T29" fmla="*/ 2957 h 2961"/>
                  <a:gd name="T30" fmla="*/ 1526 w 2909"/>
                  <a:gd name="T31" fmla="*/ 2950 h 2961"/>
                  <a:gd name="T32" fmla="*/ 1550 w 2909"/>
                  <a:gd name="T33" fmla="*/ 2940 h 2961"/>
                  <a:gd name="T34" fmla="*/ 1575 w 2909"/>
                  <a:gd name="T35" fmla="*/ 2927 h 2961"/>
                  <a:gd name="T36" fmla="*/ 1593 w 2909"/>
                  <a:gd name="T37" fmla="*/ 2914 h 2961"/>
                  <a:gd name="T38" fmla="*/ 1613 w 2909"/>
                  <a:gd name="T39" fmla="*/ 2894 h 2961"/>
                  <a:gd name="T40" fmla="*/ 1628 w 2909"/>
                  <a:gd name="T41" fmla="*/ 2873 h 2961"/>
                  <a:gd name="T42" fmla="*/ 1642 w 2909"/>
                  <a:gd name="T43" fmla="*/ 2842 h 2961"/>
                  <a:gd name="T44" fmla="*/ 1646 w 2909"/>
                  <a:gd name="T45" fmla="*/ 2813 h 2961"/>
                  <a:gd name="T46" fmla="*/ 1722 w 2909"/>
                  <a:gd name="T47" fmla="*/ 1498 h 2961"/>
                  <a:gd name="T48" fmla="*/ 2909 w 2909"/>
                  <a:gd name="T49" fmla="*/ 0 h 2961"/>
                  <a:gd name="T50" fmla="*/ 0 w 2909"/>
                  <a:gd name="T51" fmla="*/ 0 h 2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09" h="2961">
                    <a:moveTo>
                      <a:pt x="0" y="0"/>
                    </a:moveTo>
                    <a:lnTo>
                      <a:pt x="1212" y="1523"/>
                    </a:lnTo>
                    <a:lnTo>
                      <a:pt x="1263" y="2806"/>
                    </a:lnTo>
                    <a:lnTo>
                      <a:pt x="1268" y="2841"/>
                    </a:lnTo>
                    <a:lnTo>
                      <a:pt x="1278" y="2865"/>
                    </a:lnTo>
                    <a:lnTo>
                      <a:pt x="1289" y="2883"/>
                    </a:lnTo>
                    <a:lnTo>
                      <a:pt x="1303" y="2898"/>
                    </a:lnTo>
                    <a:lnTo>
                      <a:pt x="1321" y="2916"/>
                    </a:lnTo>
                    <a:lnTo>
                      <a:pt x="1339" y="2927"/>
                    </a:lnTo>
                    <a:lnTo>
                      <a:pt x="1367" y="2943"/>
                    </a:lnTo>
                    <a:lnTo>
                      <a:pt x="1397" y="2951"/>
                    </a:lnTo>
                    <a:lnTo>
                      <a:pt x="1433" y="2958"/>
                    </a:lnTo>
                    <a:lnTo>
                      <a:pt x="1455" y="2961"/>
                    </a:lnTo>
                    <a:lnTo>
                      <a:pt x="1476" y="2961"/>
                    </a:lnTo>
                    <a:lnTo>
                      <a:pt x="1500" y="2957"/>
                    </a:lnTo>
                    <a:lnTo>
                      <a:pt x="1526" y="2950"/>
                    </a:lnTo>
                    <a:lnTo>
                      <a:pt x="1550" y="2940"/>
                    </a:lnTo>
                    <a:lnTo>
                      <a:pt x="1575" y="2927"/>
                    </a:lnTo>
                    <a:lnTo>
                      <a:pt x="1593" y="2914"/>
                    </a:lnTo>
                    <a:lnTo>
                      <a:pt x="1613" y="2894"/>
                    </a:lnTo>
                    <a:lnTo>
                      <a:pt x="1628" y="2873"/>
                    </a:lnTo>
                    <a:lnTo>
                      <a:pt x="1642" y="2842"/>
                    </a:lnTo>
                    <a:lnTo>
                      <a:pt x="1646" y="2813"/>
                    </a:lnTo>
                    <a:lnTo>
                      <a:pt x="1722" y="1498"/>
                    </a:lnTo>
                    <a:lnTo>
                      <a:pt x="290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837" y="1494"/>
                <a:ext cx="2112" cy="423"/>
              </a:xfrm>
              <a:prstGeom prst="ellipse">
                <a:avLst/>
              </a:pr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994" y="1805"/>
                <a:ext cx="1797" cy="2092"/>
              </a:xfrm>
              <a:custGeom>
                <a:avLst/>
                <a:gdLst>
                  <a:gd name="T0" fmla="*/ 0 w 2523"/>
                  <a:gd name="T1" fmla="*/ 25 h 2786"/>
                  <a:gd name="T2" fmla="*/ 1105 w 2523"/>
                  <a:gd name="T3" fmla="*/ 1371 h 2786"/>
                  <a:gd name="T4" fmla="*/ 1134 w 2523"/>
                  <a:gd name="T5" fmla="*/ 2698 h 2786"/>
                  <a:gd name="T6" fmla="*/ 1144 w 2523"/>
                  <a:gd name="T7" fmla="*/ 2719 h 2786"/>
                  <a:gd name="T8" fmla="*/ 1157 w 2523"/>
                  <a:gd name="T9" fmla="*/ 2740 h 2786"/>
                  <a:gd name="T10" fmla="*/ 1169 w 2523"/>
                  <a:gd name="T11" fmla="*/ 2758 h 2786"/>
                  <a:gd name="T12" fmla="*/ 1190 w 2523"/>
                  <a:gd name="T13" fmla="*/ 2771 h 2786"/>
                  <a:gd name="T14" fmla="*/ 1211 w 2523"/>
                  <a:gd name="T15" fmla="*/ 2782 h 2786"/>
                  <a:gd name="T16" fmla="*/ 1240 w 2523"/>
                  <a:gd name="T17" fmla="*/ 2786 h 2786"/>
                  <a:gd name="T18" fmla="*/ 1267 w 2523"/>
                  <a:gd name="T19" fmla="*/ 2784 h 2786"/>
                  <a:gd name="T20" fmla="*/ 1296 w 2523"/>
                  <a:gd name="T21" fmla="*/ 2778 h 2786"/>
                  <a:gd name="T22" fmla="*/ 1323 w 2523"/>
                  <a:gd name="T23" fmla="*/ 2762 h 2786"/>
                  <a:gd name="T24" fmla="*/ 1341 w 2523"/>
                  <a:gd name="T25" fmla="*/ 2740 h 2786"/>
                  <a:gd name="T26" fmla="*/ 1352 w 2523"/>
                  <a:gd name="T27" fmla="*/ 2722 h 2786"/>
                  <a:gd name="T28" fmla="*/ 1362 w 2523"/>
                  <a:gd name="T29" fmla="*/ 2695 h 2786"/>
                  <a:gd name="T30" fmla="*/ 1419 w 2523"/>
                  <a:gd name="T31" fmla="*/ 1348 h 2786"/>
                  <a:gd name="T32" fmla="*/ 2523 w 2523"/>
                  <a:gd name="T33" fmla="*/ 0 h 2786"/>
                  <a:gd name="T34" fmla="*/ 2308 w 2523"/>
                  <a:gd name="T35" fmla="*/ 53 h 2786"/>
                  <a:gd name="T36" fmla="*/ 1975 w 2523"/>
                  <a:gd name="T37" fmla="*/ 100 h 2786"/>
                  <a:gd name="T38" fmla="*/ 1609 w 2523"/>
                  <a:gd name="T39" fmla="*/ 127 h 2786"/>
                  <a:gd name="T40" fmla="*/ 1240 w 2523"/>
                  <a:gd name="T41" fmla="*/ 141 h 2786"/>
                  <a:gd name="T42" fmla="*/ 854 w 2523"/>
                  <a:gd name="T43" fmla="*/ 127 h 2786"/>
                  <a:gd name="T44" fmla="*/ 513 w 2523"/>
                  <a:gd name="T45" fmla="*/ 100 h 2786"/>
                  <a:gd name="T46" fmla="*/ 229 w 2523"/>
                  <a:gd name="T47" fmla="*/ 67 h 2786"/>
                  <a:gd name="T48" fmla="*/ 0 w 2523"/>
                  <a:gd name="T49" fmla="*/ 25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23" h="2786">
                    <a:moveTo>
                      <a:pt x="0" y="25"/>
                    </a:moveTo>
                    <a:lnTo>
                      <a:pt x="1105" y="1371"/>
                    </a:lnTo>
                    <a:lnTo>
                      <a:pt x="1134" y="2698"/>
                    </a:lnTo>
                    <a:lnTo>
                      <a:pt x="1144" y="2719"/>
                    </a:lnTo>
                    <a:lnTo>
                      <a:pt x="1157" y="2740"/>
                    </a:lnTo>
                    <a:lnTo>
                      <a:pt x="1169" y="2758"/>
                    </a:lnTo>
                    <a:lnTo>
                      <a:pt x="1190" y="2771"/>
                    </a:lnTo>
                    <a:lnTo>
                      <a:pt x="1211" y="2782"/>
                    </a:lnTo>
                    <a:lnTo>
                      <a:pt x="1240" y="2786"/>
                    </a:lnTo>
                    <a:lnTo>
                      <a:pt x="1267" y="2784"/>
                    </a:lnTo>
                    <a:lnTo>
                      <a:pt x="1296" y="2778"/>
                    </a:lnTo>
                    <a:lnTo>
                      <a:pt x="1323" y="2762"/>
                    </a:lnTo>
                    <a:lnTo>
                      <a:pt x="1341" y="2740"/>
                    </a:lnTo>
                    <a:lnTo>
                      <a:pt x="1352" y="2722"/>
                    </a:lnTo>
                    <a:lnTo>
                      <a:pt x="1362" y="2695"/>
                    </a:lnTo>
                    <a:lnTo>
                      <a:pt x="1419" y="1348"/>
                    </a:lnTo>
                    <a:lnTo>
                      <a:pt x="2523" y="0"/>
                    </a:lnTo>
                    <a:lnTo>
                      <a:pt x="2308" y="53"/>
                    </a:lnTo>
                    <a:lnTo>
                      <a:pt x="1975" y="100"/>
                    </a:lnTo>
                    <a:lnTo>
                      <a:pt x="1609" y="127"/>
                    </a:lnTo>
                    <a:lnTo>
                      <a:pt x="1240" y="141"/>
                    </a:lnTo>
                    <a:lnTo>
                      <a:pt x="854" y="127"/>
                    </a:lnTo>
                    <a:lnTo>
                      <a:pt x="513" y="100"/>
                    </a:lnTo>
                    <a:lnTo>
                      <a:pt x="229" y="67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304" y="2228"/>
                <a:ext cx="1160" cy="1673"/>
              </a:xfrm>
              <a:custGeom>
                <a:avLst/>
                <a:gdLst>
                  <a:gd name="T0" fmla="*/ 0 w 1631"/>
                  <a:gd name="T1" fmla="*/ 0 h 2230"/>
                  <a:gd name="T2" fmla="*/ 671 w 1631"/>
                  <a:gd name="T3" fmla="*/ 806 h 2230"/>
                  <a:gd name="T4" fmla="*/ 686 w 1631"/>
                  <a:gd name="T5" fmla="*/ 2139 h 2230"/>
                  <a:gd name="T6" fmla="*/ 698 w 1631"/>
                  <a:gd name="T7" fmla="*/ 2161 h 2230"/>
                  <a:gd name="T8" fmla="*/ 713 w 1631"/>
                  <a:gd name="T9" fmla="*/ 2178 h 2230"/>
                  <a:gd name="T10" fmla="*/ 728 w 1631"/>
                  <a:gd name="T11" fmla="*/ 2195 h 2230"/>
                  <a:gd name="T12" fmla="*/ 749 w 1631"/>
                  <a:gd name="T13" fmla="*/ 2212 h 2230"/>
                  <a:gd name="T14" fmla="*/ 784 w 1631"/>
                  <a:gd name="T15" fmla="*/ 2223 h 2230"/>
                  <a:gd name="T16" fmla="*/ 816 w 1631"/>
                  <a:gd name="T17" fmla="*/ 2230 h 2230"/>
                  <a:gd name="T18" fmla="*/ 840 w 1631"/>
                  <a:gd name="T19" fmla="*/ 2226 h 2230"/>
                  <a:gd name="T20" fmla="*/ 869 w 1631"/>
                  <a:gd name="T21" fmla="*/ 2219 h 2230"/>
                  <a:gd name="T22" fmla="*/ 896 w 1631"/>
                  <a:gd name="T23" fmla="*/ 2206 h 2230"/>
                  <a:gd name="T24" fmla="*/ 918 w 1631"/>
                  <a:gd name="T25" fmla="*/ 2184 h 2230"/>
                  <a:gd name="T26" fmla="*/ 933 w 1631"/>
                  <a:gd name="T27" fmla="*/ 2154 h 2230"/>
                  <a:gd name="T28" fmla="*/ 943 w 1631"/>
                  <a:gd name="T29" fmla="*/ 2139 h 2230"/>
                  <a:gd name="T30" fmla="*/ 982 w 1631"/>
                  <a:gd name="T31" fmla="*/ 781 h 2230"/>
                  <a:gd name="T32" fmla="*/ 1631 w 1631"/>
                  <a:gd name="T33" fmla="*/ 0 h 2230"/>
                  <a:gd name="T34" fmla="*/ 0 w 1631"/>
                  <a:gd name="T35" fmla="*/ 0 h 2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1" h="2230">
                    <a:moveTo>
                      <a:pt x="0" y="0"/>
                    </a:moveTo>
                    <a:lnTo>
                      <a:pt x="671" y="806"/>
                    </a:lnTo>
                    <a:lnTo>
                      <a:pt x="686" y="2139"/>
                    </a:lnTo>
                    <a:lnTo>
                      <a:pt x="698" y="2161"/>
                    </a:lnTo>
                    <a:lnTo>
                      <a:pt x="713" y="2178"/>
                    </a:lnTo>
                    <a:lnTo>
                      <a:pt x="728" y="2195"/>
                    </a:lnTo>
                    <a:lnTo>
                      <a:pt x="749" y="2212"/>
                    </a:lnTo>
                    <a:lnTo>
                      <a:pt x="784" y="2223"/>
                    </a:lnTo>
                    <a:lnTo>
                      <a:pt x="816" y="2230"/>
                    </a:lnTo>
                    <a:lnTo>
                      <a:pt x="840" y="2226"/>
                    </a:lnTo>
                    <a:lnTo>
                      <a:pt x="869" y="2219"/>
                    </a:lnTo>
                    <a:lnTo>
                      <a:pt x="896" y="2206"/>
                    </a:lnTo>
                    <a:lnTo>
                      <a:pt x="918" y="2184"/>
                    </a:lnTo>
                    <a:lnTo>
                      <a:pt x="933" y="2154"/>
                    </a:lnTo>
                    <a:lnTo>
                      <a:pt x="943" y="2139"/>
                    </a:lnTo>
                    <a:lnTo>
                      <a:pt x="982" y="781"/>
                    </a:lnTo>
                    <a:lnTo>
                      <a:pt x="16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934" y="1535"/>
                <a:ext cx="1902" cy="340"/>
              </a:xfrm>
              <a:prstGeom prst="ellipse">
                <a:avLst/>
              </a:pr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291" y="2097"/>
                <a:ext cx="1188" cy="217"/>
              </a:xfrm>
              <a:prstGeom prst="ellipse">
                <a:avLst/>
              </a:prstGeom>
              <a:grpFill/>
              <a:ln w="9525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1808" y="3766"/>
                <a:ext cx="152" cy="169"/>
              </a:xfrm>
              <a:prstGeom prst="ellipse">
                <a:avLst/>
              </a:prstGeom>
              <a:grpFill/>
              <a:ln w="23813">
                <a:solidFill>
                  <a:srgbClr val="BFCB2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/>
              </a:p>
            </p:txBody>
          </p: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1636" y="1526"/>
              <a:ext cx="2592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kern="0" dirty="0"/>
                <a:t>“</a:t>
              </a:r>
              <a:r>
                <a:rPr lang="en-GB" sz="2000" b="1" kern="0" dirty="0" err="1"/>
                <a:t>Berätta</a:t>
              </a:r>
              <a:r>
                <a:rPr lang="en-GB" sz="2000" b="1" kern="0" dirty="0"/>
                <a:t> om </a:t>
              </a:r>
              <a:r>
                <a:rPr lang="en-GB" sz="2000" kern="0" dirty="0" err="1"/>
                <a:t>en</a:t>
              </a:r>
              <a:r>
                <a:rPr lang="en-GB" sz="2000" kern="0" dirty="0"/>
                <a:t> SITUATION</a:t>
              </a:r>
              <a:br>
                <a:rPr lang="en-GB" sz="2000" kern="0" dirty="0"/>
              </a:br>
              <a:r>
                <a:rPr lang="en-GB" sz="2000" kern="0" dirty="0" err="1"/>
                <a:t>då</a:t>
              </a:r>
              <a:r>
                <a:rPr lang="en-GB" sz="2000" kern="0" dirty="0"/>
                <a:t> du …?”</a:t>
              </a:r>
            </a:p>
            <a:p>
              <a:pPr algn="ctr">
                <a:defRPr/>
              </a:pPr>
              <a:endParaRPr lang="en-GB" sz="2000" kern="0" dirty="0"/>
            </a:p>
            <a:p>
              <a:pPr algn="ctr">
                <a:defRPr/>
              </a:pPr>
              <a:r>
                <a:rPr lang="en-GB" sz="2000" kern="0" dirty="0"/>
                <a:t>“</a:t>
              </a:r>
              <a:r>
                <a:rPr lang="en-GB" sz="2000" b="1" kern="0" dirty="0" err="1"/>
                <a:t>Vad</a:t>
              </a:r>
              <a:r>
                <a:rPr lang="en-GB" sz="2000" b="1" kern="0" dirty="0"/>
                <a:t> </a:t>
              </a:r>
              <a:r>
                <a:rPr lang="en-GB" sz="2000" kern="0" dirty="0"/>
                <a:t>HÄNDE du</a:t>
              </a:r>
            </a:p>
            <a:p>
              <a:pPr algn="ctr">
                <a:defRPr/>
              </a:pPr>
              <a:r>
                <a:rPr lang="en-GB" sz="2000" kern="0" dirty="0" err="1"/>
                <a:t>då</a:t>
              </a:r>
              <a:r>
                <a:rPr lang="en-GB" sz="2000" kern="0" dirty="0"/>
                <a:t>…?”</a:t>
              </a:r>
            </a:p>
            <a:p>
              <a:pPr algn="ctr">
                <a:defRPr/>
              </a:pPr>
              <a:endParaRPr lang="en-GB" sz="2000" kern="0" dirty="0"/>
            </a:p>
            <a:p>
              <a:pPr algn="ctr">
                <a:defRPr/>
              </a:pPr>
              <a:r>
                <a:rPr lang="en-GB" sz="2000" kern="0" dirty="0"/>
                <a:t>“</a:t>
              </a:r>
              <a:r>
                <a:rPr lang="en-GB" sz="2000" b="1" kern="0" dirty="0" err="1"/>
                <a:t>Vad</a:t>
              </a:r>
              <a:r>
                <a:rPr lang="en-GB" sz="2000" b="1" kern="0" dirty="0"/>
                <a:t> </a:t>
              </a:r>
              <a:r>
                <a:rPr lang="en-GB" sz="2000" kern="0" dirty="0" err="1"/>
                <a:t>blev</a:t>
              </a:r>
              <a:endParaRPr lang="en-GB" sz="2000" kern="0" dirty="0"/>
            </a:p>
            <a:p>
              <a:pPr algn="ctr">
                <a:defRPr/>
              </a:pPr>
              <a:r>
                <a:rPr lang="en-GB" sz="2000" kern="0" dirty="0"/>
                <a:t>RESUL-</a:t>
              </a:r>
              <a:br>
                <a:rPr lang="en-GB" sz="2000" kern="0" dirty="0"/>
              </a:br>
              <a:r>
                <a:rPr lang="en-GB" sz="2000" kern="0" dirty="0"/>
                <a:t>TATET?”</a:t>
              </a:r>
            </a:p>
          </p:txBody>
        </p:sp>
      </p:grpSp>
      <p:sp>
        <p:nvSpPr>
          <p:cNvPr id="14" name="Rektangel 13"/>
          <p:cNvSpPr/>
          <p:nvPr/>
        </p:nvSpPr>
        <p:spPr>
          <a:xfrm>
            <a:off x="864096" y="363747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BFCB26"/>
              </a:buClr>
              <a:defRPr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Tratta ned intervjufrågorna i</a:t>
            </a:r>
          </a:p>
          <a:p>
            <a:pPr>
              <a:buClr>
                <a:srgbClr val="BFCB26"/>
              </a:buClr>
              <a:defRPr/>
            </a:pPr>
            <a:r>
              <a:rPr lang="sv-SE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”Kompetenstratten”!</a:t>
            </a:r>
          </a:p>
          <a:p>
            <a:pPr marL="342900" indent="-342900">
              <a:buClr>
                <a:srgbClr val="BFCB26"/>
              </a:buClr>
              <a:buFont typeface="+mj-lt"/>
              <a:buAutoNum type="arabicPeriod"/>
              <a:defRPr/>
            </a:pPr>
            <a:endParaRPr lang="sv-SE" sz="20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51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STAR-modellen</a:t>
            </a:r>
          </a:p>
        </p:txBody>
      </p:sp>
      <p:pic>
        <p:nvPicPr>
          <p:cNvPr id="4" name="Picture 2" descr="http://studentbranding.com/wp-content/uploads/2011/10/sta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74" y="1485272"/>
            <a:ext cx="4498014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76764" y="2236499"/>
            <a:ext cx="4114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Berätta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om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tillfälle</a:t>
            </a:r>
            <a:b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då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du…”</a:t>
            </a: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Vad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hände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mer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exakt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Vad</a:t>
            </a: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blev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resultatet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?”</a:t>
            </a:r>
          </a:p>
        </p:txBody>
      </p:sp>
      <p:cxnSp>
        <p:nvCxnSpPr>
          <p:cNvPr id="6" name="Rak pil 5"/>
          <p:cNvCxnSpPr>
            <a:cxnSpLocks/>
          </p:cNvCxnSpPr>
          <p:nvPr/>
        </p:nvCxnSpPr>
        <p:spPr bwMode="auto">
          <a:xfrm flipV="1">
            <a:off x="3203848" y="4653136"/>
            <a:ext cx="2808312" cy="64807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headEnd type="none" w="med" len="med"/>
            <a:tailEnd type="arrow"/>
          </a:ln>
          <a:effectLst/>
        </p:spPr>
      </p:cxnSp>
      <p:cxnSp>
        <p:nvCxnSpPr>
          <p:cNvPr id="7" name="Rak pil 6"/>
          <p:cNvCxnSpPr>
            <a:cxnSpLocks/>
          </p:cNvCxnSpPr>
          <p:nvPr/>
        </p:nvCxnSpPr>
        <p:spPr bwMode="auto">
          <a:xfrm flipV="1">
            <a:off x="3275856" y="3573016"/>
            <a:ext cx="3456384" cy="46462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headEnd type="none" w="med" len="med"/>
            <a:tailEnd type="arrow"/>
          </a:ln>
          <a:effectLst/>
        </p:spPr>
      </p:cxnSp>
      <p:cxnSp>
        <p:nvCxnSpPr>
          <p:cNvPr id="8" name="Rak pil 7"/>
          <p:cNvCxnSpPr>
            <a:cxnSpLocks/>
          </p:cNvCxnSpPr>
          <p:nvPr/>
        </p:nvCxnSpPr>
        <p:spPr bwMode="auto">
          <a:xfrm flipV="1">
            <a:off x="3779912" y="2236499"/>
            <a:ext cx="2131864" cy="18438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headEnd type="none" w="med" len="med"/>
            <a:tailEnd type="arrow"/>
          </a:ln>
          <a:effectLst/>
        </p:spPr>
      </p:cxnSp>
      <p:cxnSp>
        <p:nvCxnSpPr>
          <p:cNvPr id="9" name="Rak pil 8"/>
          <p:cNvCxnSpPr/>
          <p:nvPr/>
        </p:nvCxnSpPr>
        <p:spPr bwMode="auto">
          <a:xfrm>
            <a:off x="3779912" y="2721904"/>
            <a:ext cx="1440160" cy="6350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4925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lyckas du med en</a:t>
            </a:r>
            <a:br>
              <a:rPr lang="sv-SE" dirty="0"/>
            </a:br>
            <a:r>
              <a:rPr lang="sv-SE" dirty="0"/>
              <a:t>kompetensbaserad intervju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Kom överens om vad ni ska prata om, nå </a:t>
            </a:r>
            <a:r>
              <a:rPr lang="sv-SE" b="1" dirty="0">
                <a:solidFill>
                  <a:srgbClr val="173F65"/>
                </a:solidFill>
              </a:rPr>
              <a:t>konsensus</a:t>
            </a:r>
            <a:r>
              <a:rPr lang="sv-SE" b="1" dirty="0"/>
              <a:t> </a:t>
            </a:r>
            <a:r>
              <a:rPr lang="sv-SE" dirty="0"/>
              <a:t>kring ämnet</a:t>
            </a:r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Hitta exempel, </a:t>
            </a:r>
            <a:r>
              <a:rPr lang="sv-SE" b="1" dirty="0">
                <a:solidFill>
                  <a:srgbClr val="173F65"/>
                </a:solidFill>
              </a:rPr>
              <a:t>erfarenheter </a:t>
            </a:r>
            <a:r>
              <a:rPr lang="sv-SE" dirty="0"/>
              <a:t>– de måste vara äkta och egenupplevda (undvik svar som ”</a:t>
            </a:r>
            <a:r>
              <a:rPr lang="sv-SE" i="1" dirty="0"/>
              <a:t>man </a:t>
            </a:r>
            <a:r>
              <a:rPr lang="sv-SE" dirty="0"/>
              <a:t>brukar ju…”)</a:t>
            </a:r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Få en </a:t>
            </a:r>
            <a:r>
              <a:rPr lang="sv-SE" b="1" dirty="0">
                <a:solidFill>
                  <a:srgbClr val="173F65"/>
                </a:solidFill>
              </a:rPr>
              <a:t>story</a:t>
            </a:r>
            <a:r>
              <a:rPr lang="sv-SE" dirty="0"/>
              <a:t>! Du känner snabbt om det är genuint (tider, platser, känslor)</a:t>
            </a:r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Öppna </a:t>
            </a:r>
            <a:r>
              <a:rPr lang="sv-SE" b="1" dirty="0">
                <a:solidFill>
                  <a:srgbClr val="173F65"/>
                </a:solidFill>
              </a:rPr>
              <a:t>följdfrågor</a:t>
            </a:r>
            <a:r>
              <a:rPr lang="sv-SE" dirty="0"/>
              <a:t> (vad, hur, när)</a:t>
            </a:r>
          </a:p>
        </p:txBody>
      </p:sp>
    </p:spTree>
    <p:extLst>
      <p:ext uri="{BB962C8B-B14F-4D97-AF65-F5344CB8AC3E}">
        <p14:creationId xmlns:p14="http://schemas.microsoft.com/office/powerpoint/2010/main" val="1391023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Nyckel för kompetensbaserade</a:t>
            </a:r>
            <a:br>
              <a:rPr lang="sv-SE" dirty="0"/>
            </a:br>
            <a:r>
              <a:rPr lang="sv-SE" dirty="0"/>
              <a:t>intervjufrågor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Du måste </a:t>
            </a:r>
            <a:r>
              <a:rPr lang="sv-SE" b="1" dirty="0">
                <a:solidFill>
                  <a:srgbClr val="173F65"/>
                </a:solidFill>
              </a:rPr>
              <a:t>förstå kompetensen själv</a:t>
            </a:r>
            <a:r>
              <a:rPr lang="sv-SE" dirty="0"/>
              <a:t>!</a:t>
            </a:r>
            <a:br>
              <a:rPr lang="sv-SE" dirty="0"/>
            </a:br>
            <a:r>
              <a:rPr lang="sv-SE" dirty="0"/>
              <a:t>Hitta dina egna exempel 2-3 </a:t>
            </a:r>
            <a:r>
              <a:rPr lang="sv-SE" dirty="0" err="1"/>
              <a:t>st</a:t>
            </a:r>
            <a:r>
              <a:rPr lang="sv-SE" dirty="0"/>
              <a:t> för varje kompetens.</a:t>
            </a:r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endParaRPr lang="sv-SE" dirty="0"/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Du måste få kandidaten att </a:t>
            </a:r>
            <a:r>
              <a:rPr lang="sv-SE" b="1" dirty="0">
                <a:solidFill>
                  <a:srgbClr val="173F65"/>
                </a:solidFill>
              </a:rPr>
              <a:t>förstå kompetensen / känna igen sig </a:t>
            </a:r>
            <a:r>
              <a:rPr lang="sv-SE" dirty="0"/>
              <a:t>för att kunna hitta erfarenheter.</a:t>
            </a:r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endParaRPr lang="sv-SE" dirty="0"/>
          </a:p>
          <a:p>
            <a:pPr marL="514350" indent="-514350">
              <a:buClr>
                <a:srgbClr val="6894B9"/>
              </a:buClr>
              <a:buFont typeface="+mj-lt"/>
              <a:buAutoNum type="arabicPeriod"/>
            </a:pPr>
            <a:r>
              <a:rPr lang="sv-SE" dirty="0"/>
              <a:t>Nyckeln är att </a:t>
            </a:r>
            <a:r>
              <a:rPr lang="sv-SE" b="1" dirty="0">
                <a:solidFill>
                  <a:srgbClr val="173F65"/>
                </a:solidFill>
              </a:rPr>
              <a:t>beskriva kompetensen </a:t>
            </a:r>
            <a:r>
              <a:rPr lang="sv-SE" dirty="0"/>
              <a:t>och fråga om vad den betyder för kandidaten. Om ni kör fast kan du inspirera med dina egna exempel.</a:t>
            </a:r>
          </a:p>
        </p:txBody>
      </p:sp>
    </p:spTree>
    <p:extLst>
      <p:ext uri="{BB962C8B-B14F-4D97-AF65-F5344CB8AC3E}">
        <p14:creationId xmlns:p14="http://schemas.microsoft.com/office/powerpoint/2010/main" val="18697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Michael Wiander</a:t>
            </a:r>
            <a:endParaRPr lang="sv-SE" b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6894B9"/>
              </a:buClr>
            </a:pPr>
            <a:r>
              <a:rPr lang="sv-SE" dirty="0"/>
              <a:t>Grundare &amp; Ägare </a:t>
            </a:r>
            <a:r>
              <a:rPr lang="sv-SE" dirty="0" err="1"/>
              <a:t>Accelerating</a:t>
            </a:r>
            <a:r>
              <a:rPr lang="sv-SE" dirty="0"/>
              <a:t> Sverige</a:t>
            </a:r>
          </a:p>
          <a:p>
            <a:pPr>
              <a:buClr>
                <a:srgbClr val="6894B9"/>
              </a:buClr>
            </a:pPr>
            <a:r>
              <a:rPr lang="sv-SE" dirty="0"/>
              <a:t>10 års erfarenhet</a:t>
            </a:r>
          </a:p>
          <a:p>
            <a:pPr>
              <a:buClr>
                <a:srgbClr val="6894B9"/>
              </a:buClr>
            </a:pPr>
            <a:r>
              <a:rPr lang="sv-SE" dirty="0"/>
              <a:t>Urvalstester / </a:t>
            </a:r>
            <a:r>
              <a:rPr lang="sv-SE" dirty="0" err="1"/>
              <a:t>Assessment</a:t>
            </a:r>
            <a:endParaRPr lang="sv-SE" dirty="0"/>
          </a:p>
          <a:p>
            <a:pPr>
              <a:buClr>
                <a:srgbClr val="6894B9"/>
              </a:buClr>
            </a:pPr>
            <a:r>
              <a:rPr lang="sv-SE" dirty="0"/>
              <a:t>Utbildar i:</a:t>
            </a:r>
            <a:br>
              <a:rPr lang="sv-SE" dirty="0"/>
            </a:br>
            <a:r>
              <a:rPr lang="sv-SE" i="1" dirty="0"/>
              <a:t>- Urvals- &amp; intervjuteknik</a:t>
            </a:r>
            <a:br>
              <a:rPr lang="sv-SE" i="1" dirty="0"/>
            </a:br>
            <a:r>
              <a:rPr lang="sv-SE" i="1" dirty="0"/>
              <a:t>- </a:t>
            </a:r>
            <a:r>
              <a:rPr lang="sv-SE" i="1" dirty="0" err="1"/>
              <a:t>Arbetspsykologisk</a:t>
            </a:r>
            <a:r>
              <a:rPr lang="sv-SE" i="1" dirty="0"/>
              <a:t> testning </a:t>
            </a:r>
            <a:br>
              <a:rPr lang="sv-SE" sz="2000" i="1" dirty="0"/>
            </a:br>
            <a:r>
              <a:rPr lang="sv-SE" i="1" dirty="0"/>
              <a:t>- 360 feedback</a:t>
            </a:r>
          </a:p>
          <a:p>
            <a:pPr>
              <a:buClr>
                <a:srgbClr val="6894B9"/>
              </a:buClr>
            </a:pPr>
            <a:r>
              <a:rPr lang="sv-SE" dirty="0"/>
              <a:t>Ekonom (Ek </a:t>
            </a:r>
            <a:r>
              <a:rPr lang="sv-SE" dirty="0" err="1"/>
              <a:t>Mag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1635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Ställ öppna frågor!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988840"/>
            <a:ext cx="5184576" cy="4351338"/>
          </a:xfrm>
        </p:spPr>
        <p:txBody>
          <a:bodyPr/>
          <a:lstStyle/>
          <a:p>
            <a:pPr>
              <a:buClr>
                <a:srgbClr val="6894B9"/>
              </a:buClr>
            </a:pPr>
            <a:r>
              <a:rPr lang="nb-NO" dirty="0"/>
              <a:t>Öppna frågor är bra för att få </a:t>
            </a:r>
            <a:br>
              <a:rPr lang="nb-NO" dirty="0"/>
            </a:br>
            <a:r>
              <a:rPr lang="nb-NO" dirty="0"/>
              <a:t>mycket information</a:t>
            </a:r>
          </a:p>
          <a:p>
            <a:pPr>
              <a:buClr>
                <a:srgbClr val="6894B9"/>
              </a:buClr>
            </a:pPr>
            <a:endParaRPr lang="nb-NO" dirty="0"/>
          </a:p>
          <a:p>
            <a:pPr>
              <a:buClr>
                <a:srgbClr val="6894B9"/>
              </a:buClr>
            </a:pPr>
            <a:r>
              <a:rPr lang="nb-NO" dirty="0"/>
              <a:t>Öppna frågor kan användas för att få kandidaten att berätta en </a:t>
            </a:r>
            <a:r>
              <a:rPr lang="nb-NO" b="1" dirty="0">
                <a:solidFill>
                  <a:srgbClr val="173F65"/>
                </a:solidFill>
              </a:rPr>
              <a:t>«story»</a:t>
            </a:r>
          </a:p>
          <a:p>
            <a:endParaRPr lang="sv-SE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42112" y="1628800"/>
            <a:ext cx="2294384" cy="3505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000041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Vem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...?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000041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Vad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...?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000041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När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…?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000041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Hur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…?</a:t>
            </a:r>
          </a:p>
          <a:p>
            <a:pPr marL="342900" indent="-342900" eaLnBrk="0" fontAlgn="base" hangingPunct="0">
              <a:lnSpc>
                <a:spcPts val="3600"/>
              </a:lnSpc>
              <a:spcBef>
                <a:spcPct val="20000"/>
              </a:spcBef>
              <a:spcAft>
                <a:spcPct val="0"/>
              </a:spcAft>
              <a:buClr>
                <a:srgbClr val="000041"/>
              </a:buClr>
              <a:buSzPct val="80000"/>
              <a:buFont typeface="Courier New" pitchFamily="49" charset="0"/>
              <a:buChar char="o"/>
            </a:pP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Berätta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Verdana" pitchFamily="34" charset="0"/>
              </a:rPr>
              <a:t>om.</a:t>
            </a: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920716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Intervjufrågor som ska undvikas!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988840"/>
            <a:ext cx="7632848" cy="4351338"/>
          </a:xfrm>
        </p:spPr>
        <p:txBody>
          <a:bodyPr>
            <a:no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Slutna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frågor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Gjorde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du…?”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Ledande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frågor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Tyckte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om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det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…?”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Flersvarsfrågor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 	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Slutade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på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grund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av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lönen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			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eller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för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att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tröttnade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Dubbla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frågor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Vad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tror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var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orsaken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till 				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problemet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och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vilka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lösningar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				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har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tagit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ställning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till?”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SzPct val="80000"/>
              <a:buFont typeface="Times" pitchFamily="-106" charset="0"/>
              <a:buNone/>
            </a:pP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Hypotetiska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1">
                    <a:lumMod val="50000"/>
                  </a:schemeClr>
                </a:solidFill>
              </a:rPr>
              <a:t>frågor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	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Hur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skulle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bete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dig mot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			 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jobbig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kund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?”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699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Övning: ta fram intervjufrågor – 15 min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556792"/>
            <a:ext cx="7344816" cy="4351338"/>
          </a:xfrm>
        </p:spPr>
        <p:txBody>
          <a:bodyPr>
            <a:noAutofit/>
          </a:bodyPr>
          <a:lstStyle/>
          <a:p>
            <a:pPr marL="0" lvl="1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BFCB26"/>
              </a:buClr>
              <a:buSzPct val="100000"/>
              <a:buNone/>
              <a:defRPr/>
            </a:pPr>
            <a:r>
              <a:rPr lang="sv-SE" sz="2800" b="1" kern="0" dirty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Jobba individuellt:</a:t>
            </a:r>
          </a:p>
          <a:p>
            <a:pPr marL="360000" lvl="1" indent="-36000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BFCB26"/>
              </a:buClr>
              <a:buSzPct val="100000"/>
              <a:defRPr/>
            </a:pPr>
            <a:endParaRPr lang="sv-SE" sz="2800" b="1" kern="0" dirty="0">
              <a:solidFill>
                <a:schemeClr val="bg1">
                  <a:lumMod val="50000"/>
                </a:schemeClr>
              </a:solidFill>
              <a:ea typeface="ＭＳ Ｐゴシック" pitchFamily="29" charset="-128"/>
            </a:endParaRPr>
          </a:p>
          <a:p>
            <a:pPr marL="457200" lvl="1" indent="-45720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6894B9"/>
              </a:buClr>
              <a:buSzPct val="100000"/>
              <a:defRPr/>
            </a:pPr>
            <a:r>
              <a:rPr lang="sv-SE" sz="2800" b="1" kern="0" dirty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Ta fram 2 intervjufrågor på 1 kompetens</a:t>
            </a:r>
          </a:p>
          <a:p>
            <a:pPr marL="0" lvl="1" indent="0">
              <a:lnSpc>
                <a:spcPct val="100000"/>
              </a:lnSpc>
              <a:buClr>
                <a:srgbClr val="BFCB26"/>
              </a:buClr>
              <a:buSzPct val="100000"/>
              <a:buNone/>
            </a:pPr>
            <a:r>
              <a:rPr lang="sv-SE" sz="2800" dirty="0">
                <a:solidFill>
                  <a:prstClr val="white">
                    <a:lumMod val="50000"/>
                  </a:prstClr>
                </a:solidFill>
              </a:rPr>
              <a:t>	* utgå ifrån kompetenstratten / STAR</a:t>
            </a:r>
            <a:br>
              <a:rPr lang="sv-SE" sz="28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sv-SE" sz="2800" dirty="0">
                <a:solidFill>
                  <a:prstClr val="white">
                    <a:lumMod val="50000"/>
                  </a:prstClr>
                </a:solidFill>
              </a:rPr>
              <a:t>	* du vill få exempel som stärker/försvagar 	   kompetens</a:t>
            </a:r>
            <a:br>
              <a:rPr lang="sv-SE" sz="2800" dirty="0">
                <a:solidFill>
                  <a:prstClr val="white">
                    <a:lumMod val="50000"/>
                  </a:prstClr>
                </a:solidFill>
              </a:rPr>
            </a:br>
            <a:r>
              <a:rPr lang="sv-SE" sz="2800" dirty="0">
                <a:solidFill>
                  <a:prstClr val="white">
                    <a:lumMod val="50000"/>
                  </a:prstClr>
                </a:solidFill>
              </a:rPr>
              <a:t>	* du vill veta om personen har erfarenhet 	   av beteenden kompetensen beskriver</a:t>
            </a:r>
          </a:p>
          <a:p>
            <a:pPr marL="0" lvl="1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BFCB26"/>
              </a:buClr>
              <a:buSzPct val="100000"/>
              <a:buNone/>
              <a:defRPr/>
            </a:pPr>
            <a:endParaRPr lang="sv-SE" sz="2800" b="1" kern="0" dirty="0">
              <a:solidFill>
                <a:schemeClr val="bg1">
                  <a:lumMod val="50000"/>
                </a:schemeClr>
              </a:solidFill>
              <a:ea typeface="ＭＳ Ｐゴシック" pitchFamily="29" charset="-128"/>
            </a:endParaRPr>
          </a:p>
          <a:p>
            <a:pPr marL="360000" lvl="1" indent="-36000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6894B9"/>
              </a:buClr>
              <a:buSzPct val="100000"/>
              <a:defRPr/>
            </a:pPr>
            <a:r>
              <a:rPr lang="sv-SE" sz="2800" b="1" kern="0" dirty="0">
                <a:solidFill>
                  <a:schemeClr val="bg1">
                    <a:lumMod val="50000"/>
                  </a:schemeClr>
                </a:solidFill>
                <a:ea typeface="ＭＳ Ｐゴシック" pitchFamily="29" charset="-128"/>
              </a:rPr>
              <a:t>Redovisa för gruppen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7698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Intervjuträning 1: 20 min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sv-SE" sz="2800" b="1" dirty="0"/>
              <a:t>Jobba två och två:</a:t>
            </a:r>
            <a:endParaRPr lang="sv-SE" sz="2800" dirty="0"/>
          </a:p>
          <a:p>
            <a:pPr lvl="1">
              <a:buClr>
                <a:schemeClr val="accent2"/>
              </a:buClr>
              <a:buSzPct val="100000"/>
            </a:pPr>
            <a:endParaRPr lang="sv-SE" sz="2800" b="1" dirty="0"/>
          </a:p>
          <a:p>
            <a:pPr marL="457200" lvl="1" indent="-457200">
              <a:buClr>
                <a:srgbClr val="6894B9"/>
              </a:buClr>
              <a:buSzPct val="100000"/>
            </a:pPr>
            <a:r>
              <a:rPr lang="sv-SE" sz="2800" b="1" dirty="0"/>
              <a:t>Person A intervjuar person B med </a:t>
            </a:r>
            <a:r>
              <a:rPr lang="sv-SE" sz="2800" b="1" u="sng" dirty="0"/>
              <a:t>egna intervjufrågor</a:t>
            </a:r>
            <a:br>
              <a:rPr lang="sv-SE" sz="2800" b="1" u="sng" dirty="0"/>
            </a:br>
            <a:r>
              <a:rPr lang="sv-SE" sz="2800" b="1" dirty="0"/>
              <a:t>- 10 min</a:t>
            </a:r>
          </a:p>
          <a:p>
            <a:pPr marL="457200" lvl="1" indent="-457200">
              <a:buClr>
                <a:srgbClr val="6894B9"/>
              </a:buClr>
              <a:buSzPct val="100000"/>
            </a:pPr>
            <a:endParaRPr lang="sv-SE" sz="2800" b="1" dirty="0"/>
          </a:p>
          <a:p>
            <a:pPr marL="457200" lvl="1" indent="-457200">
              <a:buClr>
                <a:srgbClr val="6894B9"/>
              </a:buClr>
              <a:buSzPct val="100000"/>
            </a:pPr>
            <a:r>
              <a:rPr lang="sv-SE" sz="2800" b="1" dirty="0"/>
              <a:t>Byt roller: person B intervjuar person A…</a:t>
            </a:r>
            <a:br>
              <a:rPr lang="sv-SE" sz="2800" b="1" dirty="0"/>
            </a:br>
            <a:r>
              <a:rPr lang="sv-SE" sz="2800" b="1" dirty="0"/>
              <a:t>- 10 min</a:t>
            </a:r>
            <a:br>
              <a:rPr lang="sv-SE" sz="2800" b="1" dirty="0"/>
            </a:br>
            <a:r>
              <a:rPr lang="sv-SE" sz="2800" b="1" dirty="0"/>
              <a:t>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024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Återsamling - lärdomar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Vad gick bra? (+)</a:t>
            </a: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endParaRPr lang="sv-SE" b="1" dirty="0">
              <a:cs typeface="Arial" pitchFamily="34" charset="0"/>
            </a:endParaRPr>
          </a:p>
          <a:p>
            <a:pPr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Vad kunde gått bättre? (-)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757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”Aktivt lyssnande”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1885974"/>
            <a:ext cx="7344816" cy="4351338"/>
          </a:xfrm>
        </p:spPr>
        <p:txBody>
          <a:bodyPr/>
          <a:lstStyle/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r>
              <a:rPr lang="sv-SE" kern="0" dirty="0">
                <a:ea typeface="ＭＳ Ｐゴシック" pitchFamily="-106" charset="-128"/>
                <a:cs typeface="Times New Roman" pitchFamily="18" charset="0"/>
              </a:rPr>
              <a:t>Att lyssna aktivt betyder </a:t>
            </a:r>
            <a:r>
              <a:rPr lang="sv-SE" b="1" kern="0" dirty="0">
                <a:ea typeface="ＭＳ Ｐゴシック" pitchFamily="-106" charset="-128"/>
                <a:cs typeface="Times New Roman" pitchFamily="18" charset="0"/>
              </a:rPr>
              <a:t>“att lyssna med mening”.</a:t>
            </a: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endParaRPr lang="sv-SE" b="1" kern="0" dirty="0">
              <a:ea typeface="ＭＳ Ｐゴシック" pitchFamily="-106" charset="-128"/>
              <a:cs typeface="Times New Roman" pitchFamily="18" charset="0"/>
            </a:endParaRP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r>
              <a:rPr lang="sv-SE" kern="0" dirty="0">
                <a:ea typeface="ＭＳ Ｐゴシック" pitchFamily="-106" charset="-128"/>
                <a:cs typeface="Times New Roman" pitchFamily="18" charset="0"/>
              </a:rPr>
              <a:t>Det betyder t ex att man stämmer av med kandidaten att man har uppfattat dem rätt.</a:t>
            </a: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r>
              <a:rPr lang="sv-SE" kern="0" dirty="0">
                <a:ea typeface="ＭＳ Ｐゴシック" pitchFamily="-106" charset="-128"/>
                <a:cs typeface="Times New Roman" pitchFamily="18" charset="0"/>
              </a:rPr>
              <a:t>Målet är att förbättra förståelsen för det ni talar om, för båda parter.</a:t>
            </a: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endParaRPr lang="sv-SE" b="1" kern="0" dirty="0">
              <a:ea typeface="ＭＳ Ｐゴシック" pitchFamily="-106" charset="-128"/>
              <a:cs typeface="Times New Roman" pitchFamily="18" charset="0"/>
            </a:endParaRP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r>
              <a:rPr lang="sv-SE" b="1" kern="0" dirty="0">
                <a:ea typeface="ＭＳ Ｐゴシック" pitchFamily="-106" charset="-128"/>
                <a:cs typeface="Times New Roman" pitchFamily="18" charset="0"/>
              </a:rPr>
              <a:t>Man “glömmer” sig själv och har</a:t>
            </a: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r>
              <a:rPr lang="sv-SE" b="1" kern="0" dirty="0">
                <a:ea typeface="ＭＳ Ｐゴシック" pitchFamily="-106" charset="-128"/>
                <a:cs typeface="Times New Roman" pitchFamily="18" charset="0"/>
              </a:rPr>
              <a:t>fullt fokus på den som talar.</a:t>
            </a: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endParaRPr lang="sv-SE" kern="0" dirty="0">
              <a:ea typeface="ＭＳ Ｐゴシック" pitchFamily="-106" charset="-128"/>
              <a:cs typeface="Times New Roman" pitchFamily="18" charset="0"/>
            </a:endParaRPr>
          </a:p>
          <a:p>
            <a:pPr marL="0" lvl="0" indent="0" defTabSz="873125" eaLnBrk="0" fontAlgn="base" hangingPunc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95000"/>
                  <a:lumOff val="5000"/>
                </a:srgbClr>
              </a:buClr>
              <a:buSzPct val="80000"/>
              <a:buNone/>
              <a:defRPr/>
            </a:pPr>
            <a:endParaRPr lang="sv-SE" kern="0" dirty="0">
              <a:ea typeface="ＭＳ Ｐゴシック" pitchFamily="-106" charset="-128"/>
              <a:cs typeface="Times New Roman" pitchFamily="18" charset="0"/>
            </a:endParaRPr>
          </a:p>
          <a:p>
            <a:endParaRPr lang="sv-SE" dirty="0"/>
          </a:p>
        </p:txBody>
      </p:sp>
      <p:pic>
        <p:nvPicPr>
          <p:cNvPr id="4" name="Picture 2" descr="http://www.directionservice.org/cadre/images/Image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17" y="4365352"/>
            <a:ext cx="1876723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8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kompetensbaserad intervjufråga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13963" t="29549" r="50786" b="9401"/>
          <a:stretch/>
        </p:blipFill>
        <p:spPr>
          <a:xfrm>
            <a:off x="718271" y="1052736"/>
            <a:ext cx="5653929" cy="550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6033287" y="2492896"/>
            <a:ext cx="28809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sz="2800" b="1" u="sng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Övning 10 min:</a:t>
            </a:r>
          </a:p>
          <a:p>
            <a:pPr lvl="0"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sz="2800" b="1" dirty="0">
                <a:solidFill>
                  <a:srgbClr val="C00000"/>
                </a:solidFill>
                <a:cs typeface="Arial" pitchFamily="34" charset="0"/>
              </a:rPr>
              <a:t>Gör om/förbättra</a:t>
            </a:r>
            <a:br>
              <a:rPr lang="sv-SE" sz="2800" b="1" dirty="0">
                <a:solidFill>
                  <a:srgbClr val="C00000"/>
                </a:solidFill>
                <a:cs typeface="Arial" pitchFamily="34" charset="0"/>
              </a:rPr>
            </a:br>
            <a:r>
              <a:rPr lang="sv-SE" sz="2800" b="1" dirty="0">
                <a:solidFill>
                  <a:srgbClr val="C00000"/>
                </a:solidFill>
                <a:cs typeface="Arial" pitchFamily="34" charset="0"/>
              </a:rPr>
              <a:t>1 av dina intervju-</a:t>
            </a:r>
          </a:p>
          <a:p>
            <a:pPr lvl="0" algn="ctr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sz="2800" b="1" dirty="0">
                <a:solidFill>
                  <a:srgbClr val="C00000"/>
                </a:solidFill>
                <a:cs typeface="Arial" pitchFamily="34" charset="0"/>
              </a:rPr>
              <a:t>frågor!</a:t>
            </a:r>
          </a:p>
        </p:txBody>
      </p:sp>
    </p:spTree>
    <p:extLst>
      <p:ext uri="{BB962C8B-B14F-4D97-AF65-F5344CB8AC3E}">
        <p14:creationId xmlns:p14="http://schemas.microsoft.com/office/powerpoint/2010/main" val="3737668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Intervjuträning 2: 15 min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0120" y="1525934"/>
            <a:ext cx="7956376" cy="4783386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sv-SE" sz="2800" b="1" dirty="0"/>
              <a:t>Byt par!</a:t>
            </a:r>
            <a:endParaRPr lang="sv-SE" sz="2800" dirty="0"/>
          </a:p>
          <a:p>
            <a:pPr lvl="1">
              <a:buClr>
                <a:schemeClr val="accent2"/>
              </a:buClr>
              <a:buSzPct val="100000"/>
            </a:pPr>
            <a:endParaRPr lang="sv-SE" sz="2800" b="1" dirty="0"/>
          </a:p>
          <a:p>
            <a:pPr marL="457200" lvl="1" indent="-457200">
              <a:buClr>
                <a:srgbClr val="6894B9"/>
              </a:buClr>
              <a:buSzPct val="100000"/>
            </a:pPr>
            <a:r>
              <a:rPr lang="sv-SE" sz="2800" b="1" dirty="0"/>
              <a:t>Turas om att intervjua varandra på</a:t>
            </a:r>
            <a:br>
              <a:rPr lang="sv-SE" sz="2800" b="1" dirty="0"/>
            </a:br>
            <a:r>
              <a:rPr lang="sv-SE" sz="2800" b="1" dirty="0"/>
              <a:t>2 kompetenser: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- 1 kompetens med </a:t>
            </a:r>
            <a:r>
              <a:rPr lang="sv-SE" sz="2800" b="1" u="sng" dirty="0"/>
              <a:t>förvalda intervjufrågor</a:t>
            </a:r>
            <a:br>
              <a:rPr lang="sv-SE" sz="2800" b="1" dirty="0"/>
            </a:br>
            <a:r>
              <a:rPr lang="sv-SE" sz="2800" b="1" dirty="0"/>
              <a:t>  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- 1 kompetens med </a:t>
            </a:r>
            <a:r>
              <a:rPr lang="sv-SE" sz="2800" b="1" u="sng" dirty="0"/>
              <a:t>egen förbättrad </a:t>
            </a:r>
            <a:r>
              <a:rPr lang="sv-SE" sz="2800" b="1" dirty="0"/>
              <a:t>intervjufråga</a:t>
            </a:r>
            <a:br>
              <a:rPr lang="sv-SE" sz="2800" b="1" dirty="0"/>
            </a:br>
            <a:br>
              <a:rPr lang="sv-SE" sz="2800" b="1" dirty="0"/>
            </a:br>
            <a:r>
              <a:rPr lang="sv-SE" sz="2800" b="1" dirty="0"/>
              <a:t>15 + 15 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576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Återsamling - lärdomar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Vad var annorlunda denna gång?</a:t>
            </a:r>
          </a:p>
          <a:p>
            <a:pPr marL="457200" indent="-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endParaRPr lang="sv-SE" b="1" dirty="0">
              <a:cs typeface="Arial" pitchFamily="34" charset="0"/>
            </a:endParaRPr>
          </a:p>
          <a:p>
            <a:pPr marL="457200" indent="-4572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defRPr/>
            </a:pPr>
            <a:r>
              <a:rPr lang="sv-SE" b="1" dirty="0">
                <a:cs typeface="Arial" pitchFamily="34" charset="0"/>
              </a:rPr>
              <a:t>För- och nackdelar, egna vs fördefinierade frågor?</a:t>
            </a:r>
          </a:p>
          <a:p>
            <a:pPr>
              <a:buClr>
                <a:srgbClr val="6894B9"/>
              </a:buClr>
              <a:buSzPct val="100000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75578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082551"/>
              </p:ext>
            </p:extLst>
          </p:nvPr>
        </p:nvGraphicFramePr>
        <p:xfrm>
          <a:off x="1331640" y="1688192"/>
          <a:ext cx="67687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KOMPETENSBASERAD</a:t>
                      </a:r>
                    </a:p>
                    <a:p>
                      <a:r>
                        <a:rPr lang="sv-SE" dirty="0"/>
                        <a:t>KRAVPROFIL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KOMPETENSBASERAD INTERVJU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Använd</a:t>
                      </a:r>
                      <a:r>
                        <a:rPr lang="sv-SE" b="1" baseline="0" dirty="0"/>
                        <a:t> ett f</a:t>
                      </a:r>
                      <a:r>
                        <a:rPr lang="sv-SE" b="1" dirty="0"/>
                        <a:t>orskningsbaserat</a:t>
                      </a:r>
                      <a:r>
                        <a:rPr lang="sv-SE" b="1" baseline="0" dirty="0"/>
                        <a:t> kompetensramverk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b="1" dirty="0"/>
                        <a:t>Utgå ifrån kompetens-baserad kravprofil med </a:t>
                      </a:r>
                      <a:r>
                        <a:rPr lang="sv-SE" b="1" u="sng" dirty="0"/>
                        <a:t>avgörande kompetenser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Översätt mål och arbetsuppgifter till mätbara kompetenser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Ta</a:t>
                      </a:r>
                      <a:r>
                        <a:rPr lang="sv-SE" b="1" baseline="0" dirty="0"/>
                        <a:t> fram intervjufrågor med hjälp av kompetenstratten</a:t>
                      </a:r>
                      <a:endParaRPr lang="sv-S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Prioritera de 6 st mest </a:t>
                      </a:r>
                      <a:r>
                        <a:rPr lang="sv-SE" b="1" u="sng" dirty="0"/>
                        <a:t>avgörande kompetenserna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b="1" dirty="0"/>
                        <a:t>Leta i kandidatens</a:t>
                      </a:r>
                      <a:r>
                        <a:rPr lang="sv-SE" b="1" baseline="0" dirty="0"/>
                        <a:t> ryggsäck</a:t>
                      </a:r>
                      <a:endParaRPr lang="sv-S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/>
          <a:stretch/>
        </p:blipFill>
        <p:spPr bwMode="auto">
          <a:xfrm>
            <a:off x="2137179" y="5013328"/>
            <a:ext cx="1981575" cy="14040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utoShape 2" descr="Bildresultat för normal distribution big f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AutoShape 4" descr="Bildresultat för normal distribution big fi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Picture 4" descr="http://clipart.usscouts.org/library/scouting_skills_and_activities/camping_gear/rucksack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152718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27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Definiera och mäta för att realisera</a:t>
            </a:r>
          </a:p>
        </p:txBody>
      </p:sp>
      <p:sp>
        <p:nvSpPr>
          <p:cNvPr id="4" name="Platshållare för innehåll 1"/>
          <p:cNvSpPr>
            <a:spLocks noGrp="1"/>
          </p:cNvSpPr>
          <p:nvPr>
            <p:ph idx="4294967295"/>
          </p:nvPr>
        </p:nvSpPr>
        <p:spPr>
          <a:xfrm>
            <a:off x="887995" y="1844824"/>
            <a:ext cx="7860469" cy="4104456"/>
          </a:xfrm>
          <a:ln w="57150">
            <a:solidFill>
              <a:srgbClr val="6894B9"/>
            </a:solidFill>
          </a:ln>
        </p:spPr>
        <p:txBody>
          <a:bodyPr>
            <a:normAutofit/>
          </a:bodyPr>
          <a:lstStyle/>
          <a:p>
            <a:pPr marL="0" lvl="1" indent="0" algn="ctr">
              <a:lnSpc>
                <a:spcPct val="100000"/>
              </a:lnSpc>
              <a:buClr>
                <a:schemeClr val="accent2"/>
              </a:buClr>
              <a:buNone/>
            </a:pPr>
            <a:endParaRPr lang="sv-SE" sz="2400" b="1" i="1" dirty="0">
              <a:solidFill>
                <a:srgbClr val="000041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r>
              <a:rPr lang="sv-SE" sz="3200" b="1" i="1" dirty="0">
                <a:solidFill>
                  <a:srgbClr val="6894B9"/>
                </a:solidFill>
              </a:rPr>
              <a:t>Individens beteende </a:t>
            </a: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är</a:t>
            </a: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avgörande för att uppnå företagets</a:t>
            </a: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sv-SE" sz="3200" b="1" i="1" dirty="0">
                <a:solidFill>
                  <a:srgbClr val="6894B9"/>
                </a:solidFill>
              </a:rPr>
              <a:t>strategi och affärsmål</a:t>
            </a: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endParaRPr lang="sv-SE" sz="3200" b="1" i="1" dirty="0">
              <a:solidFill>
                <a:srgbClr val="000041"/>
              </a:solidFill>
            </a:endParaRP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Genom att definiera, mäta och realisera </a:t>
            </a:r>
            <a:r>
              <a:rPr lang="sv-SE" sz="3200" b="1" i="1" dirty="0">
                <a:solidFill>
                  <a:srgbClr val="6894B9"/>
                </a:solidFill>
              </a:rPr>
              <a:t>framgångsrika beteenden </a:t>
            </a: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 man göra</a:t>
            </a:r>
          </a:p>
          <a:p>
            <a:pPr marL="0" lvl="1" indent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sv-SE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skillnad på sista raden.”</a:t>
            </a:r>
          </a:p>
          <a:p>
            <a:pPr marL="0" lvl="1" indent="0" algn="ctr">
              <a:lnSpc>
                <a:spcPct val="100000"/>
              </a:lnSpc>
              <a:buClr>
                <a:schemeClr val="accent2"/>
              </a:buClr>
              <a:buNone/>
            </a:pPr>
            <a:endParaRPr lang="sv-SE" sz="3200" b="1" i="1" dirty="0">
              <a:solidFill>
                <a:srgbClr val="000041"/>
              </a:solidFill>
            </a:endParaRPr>
          </a:p>
          <a:p>
            <a:pPr marL="0" lvl="1" indent="0" algn="ctr">
              <a:lnSpc>
                <a:spcPct val="100000"/>
              </a:lnSpc>
              <a:buClr>
                <a:schemeClr val="accent2"/>
              </a:buClr>
              <a:buNone/>
            </a:pPr>
            <a:endParaRPr lang="sv-SE" b="1" i="1" dirty="0">
              <a:solidFill>
                <a:srgbClr val="000041"/>
              </a:solidFill>
            </a:endParaRPr>
          </a:p>
          <a:p>
            <a:pPr lvl="1" algn="ctr">
              <a:buClr>
                <a:schemeClr val="accent2"/>
              </a:buClr>
              <a:buFont typeface="Wingdings" pitchFamily="2" charset="2"/>
              <a:buChar char="§"/>
            </a:pPr>
            <a:endParaRPr lang="sv-SE" b="1" i="1" dirty="0">
              <a:solidFill>
                <a:srgbClr val="000041"/>
              </a:solidFill>
            </a:endParaRPr>
          </a:p>
          <a:p>
            <a:pPr lvl="1" algn="ctr">
              <a:buClr>
                <a:schemeClr val="accent2"/>
              </a:buClr>
              <a:buFont typeface="Wingdings" pitchFamily="2" charset="2"/>
              <a:buChar char="§"/>
            </a:pPr>
            <a:endParaRPr lang="sv-SE" sz="2400" b="1" dirty="0">
              <a:solidFill>
                <a:srgbClr val="000041"/>
              </a:solidFill>
            </a:endParaRPr>
          </a:p>
          <a:p>
            <a:pPr lvl="1" algn="ctr">
              <a:buClr>
                <a:schemeClr val="accent2"/>
              </a:buClr>
              <a:buFont typeface="Wingdings" pitchFamily="2" charset="2"/>
              <a:buChar char="§"/>
            </a:pPr>
            <a:endParaRPr lang="sv-S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 indent="0" algn="ctr">
              <a:buClr>
                <a:schemeClr val="accent2"/>
              </a:buClr>
              <a:buNone/>
            </a:pPr>
            <a:endParaRPr lang="sv-S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0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&amp; lycka till!</a:t>
            </a:r>
          </a:p>
        </p:txBody>
      </p:sp>
      <p:pic>
        <p:nvPicPr>
          <p:cNvPr id="1026" name="Picture 2" descr="Bildresultat för ikea job interview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20" y="1740371"/>
            <a:ext cx="5715000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34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 med kursen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173F65"/>
              </a:buClr>
              <a:buNone/>
            </a:pPr>
            <a:r>
              <a:rPr lang="sv-SE" sz="3200" i="1" dirty="0">
                <a:cs typeface="Arial" pitchFamily="34" charset="0"/>
              </a:rPr>
              <a:t>Att genom </a:t>
            </a:r>
            <a:r>
              <a:rPr lang="sv-SE" sz="3200" b="1" i="1" dirty="0">
                <a:cs typeface="Arial" pitchFamily="34" charset="0"/>
              </a:rPr>
              <a:t>strukturerad frågeteknik</a:t>
            </a:r>
          </a:p>
          <a:p>
            <a:pPr marL="0" indent="0">
              <a:buClr>
                <a:srgbClr val="173F65"/>
              </a:buClr>
              <a:buNone/>
            </a:pPr>
            <a:r>
              <a:rPr lang="sv-SE" sz="3200" i="1" dirty="0">
                <a:cs typeface="Arial" pitchFamily="34" charset="0"/>
              </a:rPr>
              <a:t>lära sig bedöma kandidater objektivt</a:t>
            </a:r>
          </a:p>
          <a:p>
            <a:pPr marL="0" indent="0">
              <a:buClr>
                <a:srgbClr val="173F65"/>
              </a:buClr>
              <a:buNone/>
            </a:pPr>
            <a:r>
              <a:rPr lang="sv-SE" sz="3200" i="1" dirty="0">
                <a:cs typeface="Arial" pitchFamily="34" charset="0"/>
              </a:rPr>
              <a:t>med utgångspunkt i </a:t>
            </a:r>
            <a:r>
              <a:rPr lang="sv-SE" sz="3200" b="1" i="1" dirty="0">
                <a:cs typeface="Arial" pitchFamily="34" charset="0"/>
              </a:rPr>
              <a:t>”kritiska beteenden”.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053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kursen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59632" y="2029990"/>
            <a:ext cx="7344816" cy="4999410"/>
          </a:xfrm>
        </p:spPr>
        <p:txBody>
          <a:bodyPr>
            <a:normAutofit/>
          </a:bodyPr>
          <a:lstStyle/>
          <a:p>
            <a:pPr marL="514350" indent="-51435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dirty="0">
                <a:cs typeface="Arial" pitchFamily="34" charset="0"/>
              </a:rPr>
              <a:t>Förstå </a:t>
            </a:r>
            <a:r>
              <a:rPr lang="sv-SE" b="1" dirty="0">
                <a:cs typeface="Arial" pitchFamily="34" charset="0"/>
              </a:rPr>
              <a:t>syftet </a:t>
            </a:r>
            <a:r>
              <a:rPr lang="sv-SE" dirty="0">
                <a:cs typeface="Arial" pitchFamily="34" charset="0"/>
              </a:rPr>
              <a:t>med och kunna </a:t>
            </a:r>
            <a:r>
              <a:rPr lang="sv-SE" b="1" dirty="0">
                <a:cs typeface="Arial" pitchFamily="34" charset="0"/>
              </a:rPr>
              <a:t>genomföra </a:t>
            </a:r>
            <a:r>
              <a:rPr lang="sv-SE" dirty="0">
                <a:cs typeface="Arial" pitchFamily="34" charset="0"/>
              </a:rPr>
              <a:t>en kompetensbaserad intervju.</a:t>
            </a:r>
          </a:p>
          <a:p>
            <a:pPr marL="514350" indent="-51435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endParaRPr lang="sv-SE" dirty="0">
              <a:cs typeface="Arial" pitchFamily="34" charset="0"/>
            </a:endParaRPr>
          </a:p>
          <a:p>
            <a:pPr marL="514350" indent="-51435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en-GB" dirty="0" err="1">
                <a:cs typeface="Arial" pitchFamily="34" charset="0"/>
              </a:rPr>
              <a:t>Överbrygga</a:t>
            </a:r>
            <a:r>
              <a:rPr lang="en-GB" dirty="0">
                <a:cs typeface="Arial" pitchFamily="34" charset="0"/>
              </a:rPr>
              <a:t> hinder </a:t>
            </a:r>
            <a:r>
              <a:rPr lang="en-GB" dirty="0" err="1">
                <a:cs typeface="Arial" pitchFamily="34" charset="0"/>
              </a:rPr>
              <a:t>för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err="1">
                <a:cs typeface="Arial" pitchFamily="34" charset="0"/>
              </a:rPr>
              <a:t>rättvis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err="1">
                <a:cs typeface="Arial" pitchFamily="34" charset="0"/>
              </a:rPr>
              <a:t>och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b="1" dirty="0" err="1">
                <a:cs typeface="Arial" pitchFamily="34" charset="0"/>
              </a:rPr>
              <a:t>objektiv</a:t>
            </a:r>
            <a:r>
              <a:rPr lang="en-GB" b="1" dirty="0">
                <a:cs typeface="Arial" pitchFamily="34" charset="0"/>
              </a:rPr>
              <a:t> </a:t>
            </a:r>
            <a:r>
              <a:rPr lang="en-GB" b="1" dirty="0" err="1">
                <a:cs typeface="Arial" pitchFamily="34" charset="0"/>
              </a:rPr>
              <a:t>bedömning</a:t>
            </a:r>
            <a:r>
              <a:rPr lang="en-GB" b="1" dirty="0">
                <a:cs typeface="Arial" pitchFamily="34" charset="0"/>
              </a:rPr>
              <a:t> </a:t>
            </a:r>
            <a:r>
              <a:rPr lang="en-GB" dirty="0">
                <a:cs typeface="Arial" pitchFamily="34" charset="0"/>
              </a:rPr>
              <a:t>under </a:t>
            </a:r>
            <a:r>
              <a:rPr lang="en-GB" dirty="0" err="1">
                <a:cs typeface="Arial" pitchFamily="34" charset="0"/>
              </a:rPr>
              <a:t>intervjun</a:t>
            </a:r>
            <a:r>
              <a:rPr lang="en-GB" dirty="0">
                <a:cs typeface="Arial" pitchFamily="34" charset="0"/>
              </a:rPr>
              <a:t>.</a:t>
            </a:r>
          </a:p>
          <a:p>
            <a:pPr marL="514350" indent="-51435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endParaRPr lang="sv-SE" dirty="0">
              <a:cs typeface="Arial" pitchFamily="34" charset="0"/>
            </a:endParaRPr>
          </a:p>
          <a:p>
            <a:pPr marL="514350" indent="-51435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>
                <a:srgbClr val="6894B9"/>
              </a:buClr>
              <a:buSzPct val="100000"/>
              <a:buFont typeface="+mj-lt"/>
              <a:buAutoNum type="arabicPeriod"/>
              <a:defRPr/>
            </a:pPr>
            <a:r>
              <a:rPr lang="sv-SE" dirty="0">
                <a:cs typeface="Arial" pitchFamily="34" charset="0"/>
              </a:rPr>
              <a:t>Bli mer </a:t>
            </a:r>
            <a:r>
              <a:rPr lang="sv-SE" b="1" dirty="0">
                <a:cs typeface="Arial" pitchFamily="34" charset="0"/>
              </a:rPr>
              <a:t>träffsäker </a:t>
            </a:r>
            <a:r>
              <a:rPr lang="sv-SE" dirty="0">
                <a:cs typeface="Arial" pitchFamily="34" charset="0"/>
              </a:rPr>
              <a:t>= rekrytera baserat på ”rätt” beteenden snarare än på magkänsla.</a:t>
            </a:r>
          </a:p>
        </p:txBody>
      </p:sp>
    </p:spTree>
    <p:extLst>
      <p:ext uri="{BB962C8B-B14F-4D97-AF65-F5344CB8AC3E}">
        <p14:creationId xmlns:p14="http://schemas.microsoft.com/office/powerpoint/2010/main" val="296073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Nyttan av olika bedömningsmetoder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01757" y="1571612"/>
            <a:ext cx="7650164" cy="4519613"/>
            <a:chOff x="1423" y="1250"/>
            <a:chExt cx="4819" cy="284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23" y="1250"/>
              <a:ext cx="1022" cy="2638"/>
              <a:chOff x="1423" y="1250"/>
              <a:chExt cx="1022" cy="2638"/>
            </a:xfrm>
          </p:grpSpPr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1423" y="1250"/>
                <a:ext cx="882" cy="2638"/>
                <a:chOff x="1066" y="1269"/>
                <a:chExt cx="882" cy="2638"/>
              </a:xfrm>
            </p:grpSpPr>
            <p:sp>
              <p:nvSpPr>
                <p:cNvPr id="26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331" y="2422"/>
                  <a:ext cx="2579" cy="27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3300"/>
                    </a:gs>
                    <a:gs pos="50000">
                      <a:srgbClr val="FFCC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n w="1270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rot="10800000"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itchFamily="34" charset="0"/>
                    <a:cs typeface="Arial" charset="0"/>
                  </a:endParaRPr>
                </a:p>
              </p:txBody>
            </p:sp>
            <p:sp>
              <p:nvSpPr>
                <p:cNvPr id="2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66" y="1290"/>
                  <a:ext cx="423" cy="261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1.0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0.9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0.8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0.7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0.6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0.5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0.4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0.3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0.2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0.1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894B9"/>
                      </a:solidFill>
                      <a:effectLst/>
                      <a:uLnTx/>
                      <a:uFillTx/>
                      <a:latin typeface="Tahoma" pitchFamily="34" charset="0"/>
                      <a:cs typeface="Arial" charset="0"/>
                    </a:rPr>
                    <a:t>0.0</a:t>
                  </a:r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>
                  <a:off x="1755" y="1444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765" y="1664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>
                  <a:off x="1755" y="1883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1765" y="2112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Line 12"/>
                <p:cNvSpPr>
                  <a:spLocks noChangeShapeType="1"/>
                </p:cNvSpPr>
                <p:nvPr/>
              </p:nvSpPr>
              <p:spPr bwMode="auto">
                <a:xfrm>
                  <a:off x="1755" y="2349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Line 13"/>
                <p:cNvSpPr>
                  <a:spLocks noChangeShapeType="1"/>
                </p:cNvSpPr>
                <p:nvPr/>
              </p:nvSpPr>
              <p:spPr bwMode="auto">
                <a:xfrm>
                  <a:off x="1765" y="2578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Line 14"/>
                <p:cNvSpPr>
                  <a:spLocks noChangeShapeType="1"/>
                </p:cNvSpPr>
                <p:nvPr/>
              </p:nvSpPr>
              <p:spPr bwMode="auto">
                <a:xfrm>
                  <a:off x="1755" y="2807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>
                  <a:off x="1765" y="3035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>
                  <a:off x="1755" y="3273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Line 17"/>
                <p:cNvSpPr>
                  <a:spLocks noChangeShapeType="1"/>
                </p:cNvSpPr>
                <p:nvPr/>
              </p:nvSpPr>
              <p:spPr bwMode="auto">
                <a:xfrm>
                  <a:off x="1755" y="3501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Line 18"/>
                <p:cNvSpPr>
                  <a:spLocks noChangeShapeType="1"/>
                </p:cNvSpPr>
                <p:nvPr/>
              </p:nvSpPr>
              <p:spPr bwMode="auto">
                <a:xfrm>
                  <a:off x="1755" y="3730"/>
                  <a:ext cx="193" cy="0"/>
                </a:xfrm>
                <a:prstGeom prst="line">
                  <a:avLst/>
                </a:prstGeom>
                <a:noFill/>
                <a:ln w="254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" name="Oval 19"/>
              <p:cNvSpPr>
                <a:spLocks noChangeArrowheads="1"/>
              </p:cNvSpPr>
              <p:nvPr/>
            </p:nvSpPr>
            <p:spPr bwMode="auto">
              <a:xfrm>
                <a:off x="2350" y="1381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Oval 20"/>
              <p:cNvSpPr>
                <a:spLocks noChangeArrowheads="1"/>
              </p:cNvSpPr>
              <p:nvPr/>
            </p:nvSpPr>
            <p:spPr bwMode="auto">
              <a:xfrm>
                <a:off x="2363" y="2190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21"/>
              <p:cNvSpPr>
                <a:spLocks noChangeArrowheads="1"/>
              </p:cNvSpPr>
              <p:nvPr/>
            </p:nvSpPr>
            <p:spPr bwMode="auto">
              <a:xfrm>
                <a:off x="2360" y="2515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auto">
              <a:xfrm>
                <a:off x="2360" y="2725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auto">
              <a:xfrm>
                <a:off x="2360" y="2821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auto">
              <a:xfrm>
                <a:off x="2360" y="2926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auto">
              <a:xfrm>
                <a:off x="2360" y="3105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Oval 26"/>
              <p:cNvSpPr>
                <a:spLocks noChangeArrowheads="1"/>
              </p:cNvSpPr>
              <p:nvPr/>
            </p:nvSpPr>
            <p:spPr bwMode="auto">
              <a:xfrm>
                <a:off x="2360" y="3553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Oval 27"/>
              <p:cNvSpPr>
                <a:spLocks noChangeArrowheads="1"/>
              </p:cNvSpPr>
              <p:nvPr/>
            </p:nvSpPr>
            <p:spPr bwMode="auto">
              <a:xfrm>
                <a:off x="2360" y="3653"/>
                <a:ext cx="82" cy="82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50000">
                    <a:srgbClr val="FF9900"/>
                  </a:gs>
                  <a:gs pos="100000">
                    <a:srgbClr val="FF3300"/>
                  </a:gs>
                </a:gsLst>
                <a:lin ang="5400000" scaled="1"/>
              </a:gradFill>
              <a:ln w="1270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3054" y="1286"/>
              <a:ext cx="3188" cy="28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Perfekt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förutsägelse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Kognitiv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förmåga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 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Strukturerade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intervjuer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173F65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charset="0"/>
                </a:rPr>
                <a:t>Strukturerade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Arial" charset="0"/>
                </a:rPr>
                <a:t>intervjuer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Personlighetsformulär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Simuleringsövningar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Personuppgifter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Referens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Grafologi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Slumpmässig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 </a:t>
              </a:r>
              <a:r>
                <a:rPr kumimoji="0" lang="en-GB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Arial" charset="0"/>
                </a:rPr>
                <a:t>prognos</a:t>
              </a:r>
              <a:endPara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2460" y="1426"/>
              <a:ext cx="548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Line 30"/>
            <p:cNvSpPr>
              <a:spLocks noChangeShapeType="1"/>
            </p:cNvSpPr>
            <p:nvPr/>
          </p:nvSpPr>
          <p:spPr bwMode="auto">
            <a:xfrm flipV="1">
              <a:off x="2460" y="2093"/>
              <a:ext cx="530" cy="129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2460" y="2387"/>
              <a:ext cx="548" cy="1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 flipV="1">
              <a:off x="2460" y="2652"/>
              <a:ext cx="557" cy="11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2460" y="2835"/>
              <a:ext cx="566" cy="3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>
              <a:off x="2460" y="2963"/>
              <a:ext cx="566" cy="4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2460" y="3173"/>
              <a:ext cx="557" cy="9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2460" y="3593"/>
              <a:ext cx="557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37"/>
            <p:cNvSpPr>
              <a:spLocks noChangeShapeType="1"/>
            </p:cNvSpPr>
            <p:nvPr/>
          </p:nvSpPr>
          <p:spPr bwMode="auto">
            <a:xfrm>
              <a:off x="2460" y="3694"/>
              <a:ext cx="530" cy="1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000696" y="6093296"/>
            <a:ext cx="703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Källa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: Smith and Robertson, 2001</a:t>
            </a:r>
          </a:p>
        </p:txBody>
      </p:sp>
    </p:spTree>
    <p:extLst>
      <p:ext uri="{BB962C8B-B14F-4D97-AF65-F5344CB8AC3E}">
        <p14:creationId xmlns:p14="http://schemas.microsoft.com/office/powerpoint/2010/main" val="92734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Vad säger magkänslan, vem får jobbet?</a:t>
            </a:r>
          </a:p>
        </p:txBody>
      </p:sp>
      <p:pic>
        <p:nvPicPr>
          <p:cNvPr id="4" name="Picture 3" descr="face 2 (mug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492896"/>
            <a:ext cx="1867135" cy="2674779"/>
          </a:xfrm>
          <a:prstGeom prst="rect">
            <a:avLst/>
          </a:prstGeom>
        </p:spPr>
      </p:pic>
      <p:pic>
        <p:nvPicPr>
          <p:cNvPr id="5" name="Picture 4" descr="face 10 (Penn State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492896"/>
            <a:ext cx="2018763" cy="2684526"/>
          </a:xfrm>
          <a:prstGeom prst="rect">
            <a:avLst/>
          </a:prstGeom>
        </p:spPr>
      </p:pic>
      <p:pic>
        <p:nvPicPr>
          <p:cNvPr id="6" name="Picture 5" descr="face 9 (mug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3573016"/>
            <a:ext cx="2182636" cy="268452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112" y="1268760"/>
            <a:ext cx="215554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2628170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11687</TotalTime>
  <Words>1175</Words>
  <Application>Microsoft Office PowerPoint</Application>
  <PresentationFormat>Bildspel på skärmen (4:3)</PresentationFormat>
  <Paragraphs>353</Paragraphs>
  <Slides>50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50</vt:i4>
      </vt:variant>
    </vt:vector>
  </HeadingPairs>
  <TitlesOfParts>
    <vt:vector size="68" baseType="lpstr">
      <vt:lpstr>MS PGothic</vt:lpstr>
      <vt:lpstr>MS PGothic</vt:lpstr>
      <vt:lpstr>Arial</vt:lpstr>
      <vt:lpstr>Calibri</vt:lpstr>
      <vt:lpstr>Calibri Light</vt:lpstr>
      <vt:lpstr>Courier New</vt:lpstr>
      <vt:lpstr>Gill Sans</vt:lpstr>
      <vt:lpstr>Palatino</vt:lpstr>
      <vt:lpstr>Tahoma</vt:lpstr>
      <vt:lpstr>Times</vt:lpstr>
      <vt:lpstr>Times New Roman</vt:lpstr>
      <vt:lpstr>Verdana</vt:lpstr>
      <vt:lpstr>Wingdings</vt:lpstr>
      <vt:lpstr>ヒラギノ明朝 ProN W3</vt:lpstr>
      <vt:lpstr>Brugerdefineret design</vt:lpstr>
      <vt:lpstr>1_Brugerdefineret design</vt:lpstr>
      <vt:lpstr>4_Brugerdefineret design</vt:lpstr>
      <vt:lpstr>3_Brugerdefineret design</vt:lpstr>
      <vt:lpstr>PowerPoint-presentation</vt:lpstr>
      <vt:lpstr>Agenda</vt:lpstr>
      <vt:lpstr>Laget runt</vt:lpstr>
      <vt:lpstr>Michael Wiander</vt:lpstr>
      <vt:lpstr>Definiera och mäta för att realisera</vt:lpstr>
      <vt:lpstr>Syfte med kursen</vt:lpstr>
      <vt:lpstr>Mål med kursen</vt:lpstr>
      <vt:lpstr>Nyttan av olika bedömningsmetoder</vt:lpstr>
      <vt:lpstr>Vad säger magkänslan, vem får jobbet?</vt:lpstr>
      <vt:lpstr>Vad säger forskningen, vem fick jobbet?</vt:lpstr>
      <vt:lpstr>Intervjuer idag +/-</vt:lpstr>
      <vt:lpstr>Några vanliga fel…</vt:lpstr>
      <vt:lpstr>Vad är en kompetens?</vt:lpstr>
      <vt:lpstr>Diskutera två och två (5 min)</vt:lpstr>
      <vt:lpstr>Kompetens: en definition</vt:lpstr>
      <vt:lpstr>Vad ligger bakom kompetens?</vt:lpstr>
      <vt:lpstr>Big Five - Femfaktormodellen</vt:lpstr>
      <vt:lpstr>Att gå från önskat resultat till kompetens</vt:lpstr>
      <vt:lpstr>Kompetensramverk för hög prestation</vt:lpstr>
      <vt:lpstr>Kompetens, exempel</vt:lpstr>
      <vt:lpstr>Kompetens, exempel</vt:lpstr>
      <vt:lpstr>Kravprofil, övning - 30 min Case: ”Kundservicemedarbetare”</vt:lpstr>
      <vt:lpstr>Kompetensworkshop - process</vt:lpstr>
      <vt:lpstr>Summering kompetensworkshop</vt:lpstr>
      <vt:lpstr>Kompetensworkshop </vt:lpstr>
      <vt:lpstr>Kompetensworkshop </vt:lpstr>
      <vt:lpstr>Sammanfattning</vt:lpstr>
      <vt:lpstr>Kompetensbaserad intervju</vt:lpstr>
      <vt:lpstr>Kompetensbaserad intervju</vt:lpstr>
      <vt:lpstr>Kompetensbaserad intervju bygger på 3 grundpelare</vt:lpstr>
      <vt:lpstr>Målet med kompetensbaserad intervju</vt:lpstr>
      <vt:lpstr>Teorin bakom kompetensbaserad intervju</vt:lpstr>
      <vt:lpstr>Stora fördelen med kompetensbaserad intervju är…</vt:lpstr>
      <vt:lpstr>Kompetensbaserad intervju: en definition</vt:lpstr>
      <vt:lpstr>Hur kan man använda kompetensbaserad intervjuteknik? </vt:lpstr>
      <vt:lpstr>”Kompetenstratten”</vt:lpstr>
      <vt:lpstr>STAR-modellen</vt:lpstr>
      <vt:lpstr>Så lyckas du med en kompetensbaserad intervju</vt:lpstr>
      <vt:lpstr>Nyckel för kompetensbaserade intervjufrågor</vt:lpstr>
      <vt:lpstr>Ställ öppna frågor!</vt:lpstr>
      <vt:lpstr>Intervjufrågor som ska undvikas!</vt:lpstr>
      <vt:lpstr>Övning: ta fram intervjufrågor – 15 min</vt:lpstr>
      <vt:lpstr>Intervjuträning 1: 20 min</vt:lpstr>
      <vt:lpstr>Återsamling - lärdomar</vt:lpstr>
      <vt:lpstr>”Aktivt lyssnande”</vt:lpstr>
      <vt:lpstr>Exempel kompetensbaserad intervjufråga</vt:lpstr>
      <vt:lpstr>Intervjuträning 2: 15 min</vt:lpstr>
      <vt:lpstr>Återsamling - lärdomar</vt:lpstr>
      <vt:lpstr>Sammanfattning</vt:lpstr>
      <vt:lpstr>Tack &amp; lycka till!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HUCAMA Sweden</dc:creator>
  <cp:lastModifiedBy>Michael Wiander</cp:lastModifiedBy>
  <cp:revision>381</cp:revision>
  <cp:lastPrinted>2017-04-24T18:11:44Z</cp:lastPrinted>
  <dcterms:created xsi:type="dcterms:W3CDTF">2013-10-27T15:03:28Z</dcterms:created>
  <dcterms:modified xsi:type="dcterms:W3CDTF">2017-06-01T14:51:00Z</dcterms:modified>
</cp:coreProperties>
</file>